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78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</p:sldIdLst>
  <p:sldSz cx="18288000" cy="10287000"/>
  <p:notesSz cx="6858000" cy="9144000"/>
  <p:embeddedFontLst>
    <p:embeddedFont>
      <p:font typeface="Open Sans Light" panose="020B0604020202020204" charset="0"/>
      <p:regular r:id="rId24"/>
    </p:embeddedFont>
    <p:embeddedFont>
      <p:font typeface="Open Sans Light Bold" panose="020B0604020202020204" charset="0"/>
      <p:regular r:id="rId25"/>
    </p:embeddedFont>
    <p:embeddedFont>
      <p:font typeface="Glacial Indifference" panose="020B0604020202020204" charset="0"/>
      <p:regular r:id="rId26"/>
    </p:embeddedFont>
    <p:embeddedFont>
      <p:font typeface="Open Sans" panose="020B0604020202020204" charset="0"/>
      <p:regular r:id="rId27"/>
    </p:embeddedFont>
    <p:embeddedFont>
      <p:font typeface="Glacial Indifference Bold" panose="020B0604020202020204" charset="0"/>
      <p:regular r:id="rId28"/>
    </p:embeddedFont>
    <p:embeddedFont>
      <p:font typeface="Calibri" panose="020F0502020204030204" pitchFamily="34" charset="0"/>
      <p:regular r:id="rId29"/>
      <p:bold r:id="rId30"/>
      <p:italic r:id="rId31"/>
      <p:boldItalic r:id="rId32"/>
    </p:embeddedFont>
    <p:embeddedFont>
      <p:font typeface="Sifonn" panose="020B0604020202020204" charset="0"/>
      <p:regular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8" d="100"/>
          <a:sy n="48" d="100"/>
        </p:scale>
        <p:origin x="636" y="-1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5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all-machine-learning-models-explained-in-6-minutes-9fe30ff6776a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2157825" y="1047750"/>
            <a:ext cx="6643937" cy="4077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36"/>
              </a:lnSpc>
            </a:pPr>
            <a:r>
              <a:rPr lang="en-US" sz="2800" spc="280">
                <a:solidFill>
                  <a:srgbClr val="2E414D"/>
                </a:solidFill>
                <a:latin typeface="Glacial Indifference Bold"/>
              </a:rPr>
              <a:t>IYKRA DATA FELLOWSHIP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028700" y="1028700"/>
            <a:ext cx="11772257" cy="9583621"/>
            <a:chOff x="0" y="0"/>
            <a:chExt cx="27954481" cy="22757330"/>
          </a:xfrm>
        </p:grpSpPr>
        <p:sp>
          <p:nvSpPr>
            <p:cNvPr id="4" name="Freeform 4"/>
            <p:cNvSpPr/>
            <p:nvPr/>
          </p:nvSpPr>
          <p:spPr>
            <a:xfrm>
              <a:off x="72390" y="72390"/>
              <a:ext cx="27809700" cy="22612551"/>
            </a:xfrm>
            <a:custGeom>
              <a:avLst/>
              <a:gdLst/>
              <a:ahLst/>
              <a:cxnLst/>
              <a:rect l="l" t="t" r="r" b="b"/>
              <a:pathLst>
                <a:path w="27809700" h="22612551">
                  <a:moveTo>
                    <a:pt x="0" y="0"/>
                  </a:moveTo>
                  <a:lnTo>
                    <a:pt x="27809700" y="0"/>
                  </a:lnTo>
                  <a:lnTo>
                    <a:pt x="27809700" y="22612551"/>
                  </a:lnTo>
                  <a:lnTo>
                    <a:pt x="0" y="226125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3EBE2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27954480" cy="22757330"/>
            </a:xfrm>
            <a:custGeom>
              <a:avLst/>
              <a:gdLst/>
              <a:ahLst/>
              <a:cxnLst/>
              <a:rect l="l" t="t" r="r" b="b"/>
              <a:pathLst>
                <a:path w="27954480" h="22757330">
                  <a:moveTo>
                    <a:pt x="27809701" y="22612550"/>
                  </a:moveTo>
                  <a:lnTo>
                    <a:pt x="27954480" y="22612550"/>
                  </a:lnTo>
                  <a:lnTo>
                    <a:pt x="27954480" y="22757330"/>
                  </a:lnTo>
                  <a:lnTo>
                    <a:pt x="27809701" y="22757330"/>
                  </a:lnTo>
                  <a:lnTo>
                    <a:pt x="27809701" y="22612550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22612550"/>
                  </a:lnTo>
                  <a:lnTo>
                    <a:pt x="0" y="22612550"/>
                  </a:lnTo>
                  <a:lnTo>
                    <a:pt x="0" y="144780"/>
                  </a:lnTo>
                  <a:close/>
                  <a:moveTo>
                    <a:pt x="0" y="22612550"/>
                  </a:moveTo>
                  <a:lnTo>
                    <a:pt x="144780" y="22612550"/>
                  </a:lnTo>
                  <a:lnTo>
                    <a:pt x="144780" y="22757330"/>
                  </a:lnTo>
                  <a:lnTo>
                    <a:pt x="0" y="22757330"/>
                  </a:lnTo>
                  <a:lnTo>
                    <a:pt x="0" y="22612550"/>
                  </a:lnTo>
                  <a:close/>
                  <a:moveTo>
                    <a:pt x="27809701" y="144780"/>
                  </a:moveTo>
                  <a:lnTo>
                    <a:pt x="27954480" y="144780"/>
                  </a:lnTo>
                  <a:lnTo>
                    <a:pt x="27954480" y="22612550"/>
                  </a:lnTo>
                  <a:lnTo>
                    <a:pt x="27809701" y="22612550"/>
                  </a:lnTo>
                  <a:lnTo>
                    <a:pt x="27809701" y="144780"/>
                  </a:lnTo>
                  <a:close/>
                  <a:moveTo>
                    <a:pt x="144780" y="22612550"/>
                  </a:moveTo>
                  <a:lnTo>
                    <a:pt x="27809701" y="22612550"/>
                  </a:lnTo>
                  <a:lnTo>
                    <a:pt x="27809701" y="22757330"/>
                  </a:lnTo>
                  <a:lnTo>
                    <a:pt x="144780" y="22757330"/>
                  </a:lnTo>
                  <a:lnTo>
                    <a:pt x="144780" y="22612550"/>
                  </a:lnTo>
                  <a:close/>
                  <a:moveTo>
                    <a:pt x="27809701" y="0"/>
                  </a:moveTo>
                  <a:lnTo>
                    <a:pt x="27954480" y="0"/>
                  </a:lnTo>
                  <a:lnTo>
                    <a:pt x="27954480" y="144780"/>
                  </a:lnTo>
                  <a:lnTo>
                    <a:pt x="27809701" y="144780"/>
                  </a:lnTo>
                  <a:lnTo>
                    <a:pt x="27809701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27809701" y="0"/>
                  </a:lnTo>
                  <a:lnTo>
                    <a:pt x="27809701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2E414D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2092086" y="4297143"/>
            <a:ext cx="9593097" cy="2522629"/>
            <a:chOff x="0" y="0"/>
            <a:chExt cx="12790796" cy="3363505"/>
          </a:xfrm>
        </p:grpSpPr>
        <p:sp>
          <p:nvSpPr>
            <p:cNvPr id="7" name="TextBox 7"/>
            <p:cNvSpPr txBox="1"/>
            <p:nvPr/>
          </p:nvSpPr>
          <p:spPr>
            <a:xfrm>
              <a:off x="0" y="2737395"/>
              <a:ext cx="12334397" cy="6261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19"/>
                </a:lnSpc>
              </a:pPr>
              <a:r>
                <a:rPr lang="en-US" sz="2800" spc="84">
                  <a:solidFill>
                    <a:srgbClr val="2E414D"/>
                  </a:solidFill>
                  <a:latin typeface="Glacial Indifference"/>
                </a:rPr>
                <a:t>Presentation by Muhamad Irfan Fadhullah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219075"/>
              <a:ext cx="12790796" cy="18942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0191"/>
                </a:lnSpc>
              </a:pPr>
              <a:r>
                <a:rPr lang="en-US" sz="10399" spc="124">
                  <a:solidFill>
                    <a:srgbClr val="2E414D"/>
                  </a:solidFill>
                  <a:latin typeface="Sifonn"/>
                </a:rPr>
                <a:t>STATISTICS</a:t>
              </a:r>
            </a:p>
          </p:txBody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4316744" y="6227914"/>
            <a:ext cx="5136684" cy="481914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3EB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5400000">
            <a:off x="2915002" y="6848728"/>
            <a:ext cx="5136684" cy="4819144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-134419" y="-170034"/>
            <a:ext cx="4432438" cy="10575489"/>
            <a:chOff x="0" y="0"/>
            <a:chExt cx="10525296" cy="25112625"/>
          </a:xfrm>
        </p:grpSpPr>
        <p:sp>
          <p:nvSpPr>
            <p:cNvPr id="4" name="Freeform 4"/>
            <p:cNvSpPr/>
            <p:nvPr/>
          </p:nvSpPr>
          <p:spPr>
            <a:xfrm>
              <a:off x="72390" y="72390"/>
              <a:ext cx="10380516" cy="24967846"/>
            </a:xfrm>
            <a:custGeom>
              <a:avLst/>
              <a:gdLst/>
              <a:ahLst/>
              <a:cxnLst/>
              <a:rect l="l" t="t" r="r" b="b"/>
              <a:pathLst>
                <a:path w="10380516" h="24967846">
                  <a:moveTo>
                    <a:pt x="0" y="0"/>
                  </a:moveTo>
                  <a:lnTo>
                    <a:pt x="10380516" y="0"/>
                  </a:lnTo>
                  <a:lnTo>
                    <a:pt x="10380516" y="24967846"/>
                  </a:lnTo>
                  <a:lnTo>
                    <a:pt x="0" y="249678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AFEFF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10525296" cy="25112625"/>
            </a:xfrm>
            <a:custGeom>
              <a:avLst/>
              <a:gdLst/>
              <a:ahLst/>
              <a:cxnLst/>
              <a:rect l="l" t="t" r="r" b="b"/>
              <a:pathLst>
                <a:path w="10525296" h="25112625">
                  <a:moveTo>
                    <a:pt x="10380517" y="24967845"/>
                  </a:moveTo>
                  <a:lnTo>
                    <a:pt x="10525296" y="24967845"/>
                  </a:lnTo>
                  <a:lnTo>
                    <a:pt x="10525296" y="25112625"/>
                  </a:lnTo>
                  <a:lnTo>
                    <a:pt x="10380517" y="25112625"/>
                  </a:lnTo>
                  <a:lnTo>
                    <a:pt x="10380517" y="24967845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24967845"/>
                  </a:lnTo>
                  <a:lnTo>
                    <a:pt x="0" y="24967845"/>
                  </a:lnTo>
                  <a:lnTo>
                    <a:pt x="0" y="144780"/>
                  </a:lnTo>
                  <a:close/>
                  <a:moveTo>
                    <a:pt x="0" y="24967845"/>
                  </a:moveTo>
                  <a:lnTo>
                    <a:pt x="144780" y="24967845"/>
                  </a:lnTo>
                  <a:lnTo>
                    <a:pt x="144780" y="25112625"/>
                  </a:lnTo>
                  <a:lnTo>
                    <a:pt x="0" y="25112625"/>
                  </a:lnTo>
                  <a:lnTo>
                    <a:pt x="0" y="24967845"/>
                  </a:lnTo>
                  <a:close/>
                  <a:moveTo>
                    <a:pt x="10380517" y="144780"/>
                  </a:moveTo>
                  <a:lnTo>
                    <a:pt x="10525296" y="144780"/>
                  </a:lnTo>
                  <a:lnTo>
                    <a:pt x="10525296" y="24967845"/>
                  </a:lnTo>
                  <a:lnTo>
                    <a:pt x="10380517" y="24967845"/>
                  </a:lnTo>
                  <a:lnTo>
                    <a:pt x="10380517" y="144780"/>
                  </a:lnTo>
                  <a:close/>
                  <a:moveTo>
                    <a:pt x="144780" y="24967845"/>
                  </a:moveTo>
                  <a:lnTo>
                    <a:pt x="10380517" y="24967845"/>
                  </a:lnTo>
                  <a:lnTo>
                    <a:pt x="10380517" y="25112625"/>
                  </a:lnTo>
                  <a:lnTo>
                    <a:pt x="144780" y="25112625"/>
                  </a:lnTo>
                  <a:lnTo>
                    <a:pt x="144780" y="24967845"/>
                  </a:lnTo>
                  <a:close/>
                  <a:moveTo>
                    <a:pt x="10380517" y="0"/>
                  </a:moveTo>
                  <a:lnTo>
                    <a:pt x="10525296" y="0"/>
                  </a:lnTo>
                  <a:lnTo>
                    <a:pt x="10525296" y="144780"/>
                  </a:lnTo>
                  <a:lnTo>
                    <a:pt x="10380517" y="144780"/>
                  </a:lnTo>
                  <a:lnTo>
                    <a:pt x="10380517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10380517" y="0"/>
                  </a:lnTo>
                  <a:lnTo>
                    <a:pt x="10380517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2E414D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5046825" y="1885749"/>
            <a:ext cx="12698350" cy="7139336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-422241" y="4621521"/>
            <a:ext cx="5008081" cy="5836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20"/>
              </a:lnSpc>
            </a:pPr>
            <a:r>
              <a:rPr lang="en-US" sz="3767" spc="376">
                <a:solidFill>
                  <a:srgbClr val="2E414D"/>
                </a:solidFill>
                <a:latin typeface="Glacial Indifference Bold"/>
              </a:rPr>
              <a:t>SKEWNESS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811842" y="-300109"/>
            <a:ext cx="7695594" cy="10887218"/>
            <a:chOff x="0" y="0"/>
            <a:chExt cx="18274009" cy="25852861"/>
          </a:xfrm>
        </p:grpSpPr>
        <p:sp>
          <p:nvSpPr>
            <p:cNvPr id="3" name="Freeform 3"/>
            <p:cNvSpPr/>
            <p:nvPr/>
          </p:nvSpPr>
          <p:spPr>
            <a:xfrm>
              <a:off x="72390" y="72390"/>
              <a:ext cx="18129229" cy="25708081"/>
            </a:xfrm>
            <a:custGeom>
              <a:avLst/>
              <a:gdLst/>
              <a:ahLst/>
              <a:cxnLst/>
              <a:rect l="l" t="t" r="r" b="b"/>
              <a:pathLst>
                <a:path w="18129229" h="25708081">
                  <a:moveTo>
                    <a:pt x="0" y="0"/>
                  </a:moveTo>
                  <a:lnTo>
                    <a:pt x="18129229" y="0"/>
                  </a:lnTo>
                  <a:lnTo>
                    <a:pt x="18129229" y="25708081"/>
                  </a:lnTo>
                  <a:lnTo>
                    <a:pt x="0" y="257080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3EBE2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18274009" cy="25852861"/>
            </a:xfrm>
            <a:custGeom>
              <a:avLst/>
              <a:gdLst/>
              <a:ahLst/>
              <a:cxnLst/>
              <a:rect l="l" t="t" r="r" b="b"/>
              <a:pathLst>
                <a:path w="18274009" h="25852861">
                  <a:moveTo>
                    <a:pt x="18129228" y="25708080"/>
                  </a:moveTo>
                  <a:lnTo>
                    <a:pt x="18274009" y="25708080"/>
                  </a:lnTo>
                  <a:lnTo>
                    <a:pt x="18274009" y="25852861"/>
                  </a:lnTo>
                  <a:lnTo>
                    <a:pt x="18129228" y="25852861"/>
                  </a:lnTo>
                  <a:lnTo>
                    <a:pt x="18129228" y="25708080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25708080"/>
                  </a:lnTo>
                  <a:lnTo>
                    <a:pt x="0" y="25708080"/>
                  </a:lnTo>
                  <a:lnTo>
                    <a:pt x="0" y="144780"/>
                  </a:lnTo>
                  <a:close/>
                  <a:moveTo>
                    <a:pt x="0" y="25708080"/>
                  </a:moveTo>
                  <a:lnTo>
                    <a:pt x="144780" y="25708080"/>
                  </a:lnTo>
                  <a:lnTo>
                    <a:pt x="144780" y="25852861"/>
                  </a:lnTo>
                  <a:lnTo>
                    <a:pt x="0" y="25852861"/>
                  </a:lnTo>
                  <a:lnTo>
                    <a:pt x="0" y="25708080"/>
                  </a:lnTo>
                  <a:close/>
                  <a:moveTo>
                    <a:pt x="18129228" y="144780"/>
                  </a:moveTo>
                  <a:lnTo>
                    <a:pt x="18274009" y="144780"/>
                  </a:lnTo>
                  <a:lnTo>
                    <a:pt x="18274009" y="25708080"/>
                  </a:lnTo>
                  <a:lnTo>
                    <a:pt x="18129228" y="25708080"/>
                  </a:lnTo>
                  <a:lnTo>
                    <a:pt x="18129228" y="144780"/>
                  </a:lnTo>
                  <a:close/>
                  <a:moveTo>
                    <a:pt x="144780" y="25708080"/>
                  </a:moveTo>
                  <a:lnTo>
                    <a:pt x="18129228" y="25708080"/>
                  </a:lnTo>
                  <a:lnTo>
                    <a:pt x="18129228" y="25852861"/>
                  </a:lnTo>
                  <a:lnTo>
                    <a:pt x="144780" y="25852861"/>
                  </a:lnTo>
                  <a:lnTo>
                    <a:pt x="144780" y="25708080"/>
                  </a:lnTo>
                  <a:close/>
                  <a:moveTo>
                    <a:pt x="18129228" y="0"/>
                  </a:moveTo>
                  <a:lnTo>
                    <a:pt x="18274009" y="0"/>
                  </a:lnTo>
                  <a:lnTo>
                    <a:pt x="18274009" y="144780"/>
                  </a:lnTo>
                  <a:lnTo>
                    <a:pt x="18129228" y="144780"/>
                  </a:lnTo>
                  <a:lnTo>
                    <a:pt x="18129228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18129228" y="0"/>
                  </a:lnTo>
                  <a:lnTo>
                    <a:pt x="18129228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2E414D"/>
            </a:solidFill>
          </p:spPr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10800000">
            <a:off x="-1034795" y="-1770106"/>
            <a:ext cx="5136684" cy="4819144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28700" y="3226412"/>
            <a:ext cx="9012303" cy="675279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0811842" y="1073814"/>
            <a:ext cx="7476158" cy="21525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25"/>
              </a:lnSpc>
            </a:pPr>
            <a:r>
              <a:rPr lang="en-US" sz="7500" spc="165">
                <a:solidFill>
                  <a:srgbClr val="2E414D"/>
                </a:solidFill>
                <a:latin typeface="Sifonn"/>
              </a:rPr>
              <a:t>Inferential Statistics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252820" y="3902170"/>
            <a:ext cx="6813638" cy="1695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500"/>
              </a:lnSpc>
            </a:pPr>
            <a:r>
              <a:rPr lang="en-US" sz="3000" spc="30" dirty="0">
                <a:solidFill>
                  <a:srgbClr val="2E414D"/>
                </a:solidFill>
                <a:latin typeface="Glacial Indifference"/>
              </a:rPr>
              <a:t>Inferential statistics allows you to make inferences the population from the sample </a:t>
            </a:r>
            <a:r>
              <a:rPr lang="en-US" sz="3000" spc="30" dirty="0" smtClean="0">
                <a:solidFill>
                  <a:srgbClr val="2E414D"/>
                </a:solidFill>
                <a:latin typeface="Glacial Indifference"/>
              </a:rPr>
              <a:t>data.</a:t>
            </a:r>
            <a:endParaRPr lang="en-US" sz="3000" spc="30" dirty="0">
              <a:solidFill>
                <a:srgbClr val="2E414D"/>
              </a:solidFill>
              <a:latin typeface="Glacial Indifferenc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811842" y="-300109"/>
            <a:ext cx="7695594" cy="10887218"/>
            <a:chOff x="0" y="0"/>
            <a:chExt cx="18274009" cy="25852861"/>
          </a:xfrm>
        </p:grpSpPr>
        <p:sp>
          <p:nvSpPr>
            <p:cNvPr id="3" name="Freeform 3"/>
            <p:cNvSpPr/>
            <p:nvPr/>
          </p:nvSpPr>
          <p:spPr>
            <a:xfrm>
              <a:off x="72390" y="72390"/>
              <a:ext cx="18129229" cy="25708081"/>
            </a:xfrm>
            <a:custGeom>
              <a:avLst/>
              <a:gdLst/>
              <a:ahLst/>
              <a:cxnLst/>
              <a:rect l="l" t="t" r="r" b="b"/>
              <a:pathLst>
                <a:path w="18129229" h="25708081">
                  <a:moveTo>
                    <a:pt x="0" y="0"/>
                  </a:moveTo>
                  <a:lnTo>
                    <a:pt x="18129229" y="0"/>
                  </a:lnTo>
                  <a:lnTo>
                    <a:pt x="18129229" y="25708081"/>
                  </a:lnTo>
                  <a:lnTo>
                    <a:pt x="0" y="257080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3EBE2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18274009" cy="25852861"/>
            </a:xfrm>
            <a:custGeom>
              <a:avLst/>
              <a:gdLst/>
              <a:ahLst/>
              <a:cxnLst/>
              <a:rect l="l" t="t" r="r" b="b"/>
              <a:pathLst>
                <a:path w="18274009" h="25852861">
                  <a:moveTo>
                    <a:pt x="18129228" y="25708080"/>
                  </a:moveTo>
                  <a:lnTo>
                    <a:pt x="18274009" y="25708080"/>
                  </a:lnTo>
                  <a:lnTo>
                    <a:pt x="18274009" y="25852861"/>
                  </a:lnTo>
                  <a:lnTo>
                    <a:pt x="18129228" y="25852861"/>
                  </a:lnTo>
                  <a:lnTo>
                    <a:pt x="18129228" y="25708080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25708080"/>
                  </a:lnTo>
                  <a:lnTo>
                    <a:pt x="0" y="25708080"/>
                  </a:lnTo>
                  <a:lnTo>
                    <a:pt x="0" y="144780"/>
                  </a:lnTo>
                  <a:close/>
                  <a:moveTo>
                    <a:pt x="0" y="25708080"/>
                  </a:moveTo>
                  <a:lnTo>
                    <a:pt x="144780" y="25708080"/>
                  </a:lnTo>
                  <a:lnTo>
                    <a:pt x="144780" y="25852861"/>
                  </a:lnTo>
                  <a:lnTo>
                    <a:pt x="0" y="25852861"/>
                  </a:lnTo>
                  <a:lnTo>
                    <a:pt x="0" y="25708080"/>
                  </a:lnTo>
                  <a:close/>
                  <a:moveTo>
                    <a:pt x="18129228" y="144780"/>
                  </a:moveTo>
                  <a:lnTo>
                    <a:pt x="18274009" y="144780"/>
                  </a:lnTo>
                  <a:lnTo>
                    <a:pt x="18274009" y="25708080"/>
                  </a:lnTo>
                  <a:lnTo>
                    <a:pt x="18129228" y="25708080"/>
                  </a:lnTo>
                  <a:lnTo>
                    <a:pt x="18129228" y="144780"/>
                  </a:lnTo>
                  <a:close/>
                  <a:moveTo>
                    <a:pt x="144780" y="25708080"/>
                  </a:moveTo>
                  <a:lnTo>
                    <a:pt x="18129228" y="25708080"/>
                  </a:lnTo>
                  <a:lnTo>
                    <a:pt x="18129228" y="25852861"/>
                  </a:lnTo>
                  <a:lnTo>
                    <a:pt x="144780" y="25852861"/>
                  </a:lnTo>
                  <a:lnTo>
                    <a:pt x="144780" y="25708080"/>
                  </a:lnTo>
                  <a:close/>
                  <a:moveTo>
                    <a:pt x="18129228" y="0"/>
                  </a:moveTo>
                  <a:lnTo>
                    <a:pt x="18274009" y="0"/>
                  </a:lnTo>
                  <a:lnTo>
                    <a:pt x="18274009" y="144780"/>
                  </a:lnTo>
                  <a:lnTo>
                    <a:pt x="18129228" y="144780"/>
                  </a:lnTo>
                  <a:lnTo>
                    <a:pt x="18129228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18129228" y="0"/>
                  </a:lnTo>
                  <a:lnTo>
                    <a:pt x="18129228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2E414D"/>
            </a:solidFill>
          </p:spPr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10800000">
            <a:off x="-1034795" y="-1770106"/>
            <a:ext cx="5136684" cy="4819144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402325" y="3432897"/>
            <a:ext cx="10087893" cy="5825403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0811842" y="1073814"/>
            <a:ext cx="7476158" cy="21525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25"/>
              </a:lnSpc>
            </a:pPr>
            <a:r>
              <a:rPr lang="en-US" sz="7500" spc="165">
                <a:solidFill>
                  <a:srgbClr val="2E414D"/>
                </a:solidFill>
                <a:latin typeface="Sifonn"/>
              </a:rPr>
              <a:t>Statistcal Learning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143102" y="3735748"/>
            <a:ext cx="6813638" cy="5124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500"/>
              </a:lnSpc>
            </a:pPr>
            <a:r>
              <a:rPr lang="en-US" sz="3000" spc="30" dirty="0">
                <a:solidFill>
                  <a:srgbClr val="2E414D"/>
                </a:solidFill>
                <a:latin typeface="Glacial Indifference"/>
              </a:rPr>
              <a:t>Statistical learning theory is a framework for machine learning drawing from the fields of statistics and functional analysis.</a:t>
            </a:r>
          </a:p>
          <a:p>
            <a:pPr algn="just">
              <a:lnSpc>
                <a:spcPts val="4500"/>
              </a:lnSpc>
            </a:pPr>
            <a:endParaRPr lang="en-US" sz="3000" spc="30" dirty="0">
              <a:solidFill>
                <a:srgbClr val="2E414D"/>
              </a:solidFill>
              <a:latin typeface="Glacial Indifference"/>
            </a:endParaRPr>
          </a:p>
          <a:p>
            <a:pPr algn="just">
              <a:lnSpc>
                <a:spcPts val="4500"/>
              </a:lnSpc>
            </a:pPr>
            <a:r>
              <a:rPr lang="en-US" sz="3000" spc="30" dirty="0">
                <a:solidFill>
                  <a:srgbClr val="2E414D"/>
                </a:solidFill>
                <a:latin typeface="Glacial Indifference"/>
              </a:rPr>
              <a:t>Machine learning is a manifestation of statistical learning techniques implemented through software applications.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3EB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985951" y="-47625"/>
            <a:ext cx="6316097" cy="9620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60"/>
              </a:lnSpc>
            </a:pPr>
            <a:r>
              <a:rPr lang="en-US" sz="6000" spc="258">
                <a:solidFill>
                  <a:srgbClr val="2E414D"/>
                </a:solidFill>
                <a:latin typeface="Sifonn"/>
              </a:rPr>
              <a:t>EXPLANATION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028700" y="1028700"/>
            <a:ext cx="16230600" cy="3745772"/>
            <a:chOff x="0" y="0"/>
            <a:chExt cx="38541290" cy="8894736"/>
          </a:xfrm>
        </p:grpSpPr>
        <p:sp>
          <p:nvSpPr>
            <p:cNvPr id="4" name="Freeform 4"/>
            <p:cNvSpPr/>
            <p:nvPr/>
          </p:nvSpPr>
          <p:spPr>
            <a:xfrm>
              <a:off x="72390" y="72390"/>
              <a:ext cx="38396512" cy="8749956"/>
            </a:xfrm>
            <a:custGeom>
              <a:avLst/>
              <a:gdLst/>
              <a:ahLst/>
              <a:cxnLst/>
              <a:rect l="l" t="t" r="r" b="b"/>
              <a:pathLst>
                <a:path w="38396512" h="8749956">
                  <a:moveTo>
                    <a:pt x="0" y="0"/>
                  </a:moveTo>
                  <a:lnTo>
                    <a:pt x="38396512" y="0"/>
                  </a:lnTo>
                  <a:lnTo>
                    <a:pt x="38396512" y="8749956"/>
                  </a:lnTo>
                  <a:lnTo>
                    <a:pt x="0" y="87499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AFEFF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38541291" cy="8894736"/>
            </a:xfrm>
            <a:custGeom>
              <a:avLst/>
              <a:gdLst/>
              <a:ahLst/>
              <a:cxnLst/>
              <a:rect l="l" t="t" r="r" b="b"/>
              <a:pathLst>
                <a:path w="38541291" h="8894736">
                  <a:moveTo>
                    <a:pt x="38396509" y="8749956"/>
                  </a:moveTo>
                  <a:lnTo>
                    <a:pt x="38541291" y="8749956"/>
                  </a:lnTo>
                  <a:lnTo>
                    <a:pt x="38541291" y="8894736"/>
                  </a:lnTo>
                  <a:lnTo>
                    <a:pt x="38396509" y="8894736"/>
                  </a:lnTo>
                  <a:lnTo>
                    <a:pt x="38396509" y="8749956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8749956"/>
                  </a:lnTo>
                  <a:lnTo>
                    <a:pt x="0" y="8749956"/>
                  </a:lnTo>
                  <a:lnTo>
                    <a:pt x="0" y="144780"/>
                  </a:lnTo>
                  <a:close/>
                  <a:moveTo>
                    <a:pt x="0" y="8749956"/>
                  </a:moveTo>
                  <a:lnTo>
                    <a:pt x="144780" y="8749956"/>
                  </a:lnTo>
                  <a:lnTo>
                    <a:pt x="144780" y="8894736"/>
                  </a:lnTo>
                  <a:lnTo>
                    <a:pt x="0" y="8894736"/>
                  </a:lnTo>
                  <a:lnTo>
                    <a:pt x="0" y="8749956"/>
                  </a:lnTo>
                  <a:close/>
                  <a:moveTo>
                    <a:pt x="38396509" y="144780"/>
                  </a:moveTo>
                  <a:lnTo>
                    <a:pt x="38541291" y="144780"/>
                  </a:lnTo>
                  <a:lnTo>
                    <a:pt x="38541291" y="8749956"/>
                  </a:lnTo>
                  <a:lnTo>
                    <a:pt x="38396509" y="8749956"/>
                  </a:lnTo>
                  <a:lnTo>
                    <a:pt x="38396509" y="144780"/>
                  </a:lnTo>
                  <a:close/>
                  <a:moveTo>
                    <a:pt x="144780" y="8749956"/>
                  </a:moveTo>
                  <a:lnTo>
                    <a:pt x="38396509" y="8749956"/>
                  </a:lnTo>
                  <a:lnTo>
                    <a:pt x="38396509" y="8894736"/>
                  </a:lnTo>
                  <a:lnTo>
                    <a:pt x="144780" y="8894736"/>
                  </a:lnTo>
                  <a:lnTo>
                    <a:pt x="144780" y="8749956"/>
                  </a:lnTo>
                  <a:close/>
                  <a:moveTo>
                    <a:pt x="38396509" y="0"/>
                  </a:moveTo>
                  <a:lnTo>
                    <a:pt x="38541291" y="0"/>
                  </a:lnTo>
                  <a:lnTo>
                    <a:pt x="38541291" y="144780"/>
                  </a:lnTo>
                  <a:lnTo>
                    <a:pt x="38396509" y="144780"/>
                  </a:lnTo>
                  <a:lnTo>
                    <a:pt x="38396509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38396509" y="0"/>
                  </a:lnTo>
                  <a:lnTo>
                    <a:pt x="38396509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2E414D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1028700" y="933450"/>
            <a:ext cx="3400584" cy="8877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80"/>
              </a:lnSpc>
            </a:pPr>
            <a:r>
              <a:rPr lang="en-US" sz="5200">
                <a:solidFill>
                  <a:srgbClr val="000000"/>
                </a:solidFill>
                <a:latin typeface="Open Sans"/>
              </a:rPr>
              <a:t>Supervised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95515" y="2273571"/>
            <a:ext cx="15896970" cy="11893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759"/>
              </a:lnSpc>
            </a:pPr>
            <a:r>
              <a:rPr lang="en-US" sz="3400">
                <a:solidFill>
                  <a:srgbClr val="000000"/>
                </a:solidFill>
                <a:latin typeface="Open Sans Light"/>
              </a:rPr>
              <a:t>Supervised statistical learning involves building a statistical modelfor predicting, or estimating, an output based on one or moreinputs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5475502"/>
            <a:ext cx="11775203" cy="10953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325"/>
              </a:lnSpc>
            </a:pPr>
            <a:r>
              <a:rPr lang="en-US" sz="7500" spc="165">
                <a:solidFill>
                  <a:srgbClr val="2E414D"/>
                </a:solidFill>
                <a:latin typeface="Sifonn"/>
              </a:rPr>
              <a:t>Regression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7004638"/>
            <a:ext cx="11775203" cy="10953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325"/>
              </a:lnSpc>
            </a:pPr>
            <a:r>
              <a:rPr lang="en-US" sz="7500" spc="165">
                <a:solidFill>
                  <a:srgbClr val="2E414D"/>
                </a:solidFill>
                <a:latin typeface="Sifonn"/>
              </a:rPr>
              <a:t>Classification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l="7321" r="1158" b="1650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8216616" y="-172583"/>
            <a:ext cx="213080" cy="10632167"/>
            <a:chOff x="0" y="0"/>
            <a:chExt cx="505981" cy="25247214"/>
          </a:xfrm>
        </p:grpSpPr>
        <p:sp>
          <p:nvSpPr>
            <p:cNvPr id="3" name="Freeform 3"/>
            <p:cNvSpPr/>
            <p:nvPr/>
          </p:nvSpPr>
          <p:spPr>
            <a:xfrm>
              <a:off x="72390" y="72390"/>
              <a:ext cx="361201" cy="25102433"/>
            </a:xfrm>
            <a:custGeom>
              <a:avLst/>
              <a:gdLst/>
              <a:ahLst/>
              <a:cxnLst/>
              <a:rect l="l" t="t" r="r" b="b"/>
              <a:pathLst>
                <a:path w="361201" h="25102433">
                  <a:moveTo>
                    <a:pt x="0" y="0"/>
                  </a:moveTo>
                  <a:lnTo>
                    <a:pt x="361201" y="0"/>
                  </a:lnTo>
                  <a:lnTo>
                    <a:pt x="361201" y="25102433"/>
                  </a:lnTo>
                  <a:lnTo>
                    <a:pt x="0" y="251024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AFEFF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505981" cy="25247214"/>
            </a:xfrm>
            <a:custGeom>
              <a:avLst/>
              <a:gdLst/>
              <a:ahLst/>
              <a:cxnLst/>
              <a:rect l="l" t="t" r="r" b="b"/>
              <a:pathLst>
                <a:path w="505981" h="25247214">
                  <a:moveTo>
                    <a:pt x="361201" y="25102434"/>
                  </a:moveTo>
                  <a:lnTo>
                    <a:pt x="505981" y="25102434"/>
                  </a:lnTo>
                  <a:lnTo>
                    <a:pt x="505981" y="25247214"/>
                  </a:lnTo>
                  <a:lnTo>
                    <a:pt x="361201" y="25247214"/>
                  </a:lnTo>
                  <a:lnTo>
                    <a:pt x="361201" y="25102434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25102434"/>
                  </a:lnTo>
                  <a:lnTo>
                    <a:pt x="0" y="25102434"/>
                  </a:lnTo>
                  <a:lnTo>
                    <a:pt x="0" y="144780"/>
                  </a:lnTo>
                  <a:close/>
                  <a:moveTo>
                    <a:pt x="0" y="25102434"/>
                  </a:moveTo>
                  <a:lnTo>
                    <a:pt x="144780" y="25102434"/>
                  </a:lnTo>
                  <a:lnTo>
                    <a:pt x="144780" y="25247214"/>
                  </a:lnTo>
                  <a:lnTo>
                    <a:pt x="0" y="25247214"/>
                  </a:lnTo>
                  <a:lnTo>
                    <a:pt x="0" y="25102434"/>
                  </a:lnTo>
                  <a:close/>
                  <a:moveTo>
                    <a:pt x="361201" y="144780"/>
                  </a:moveTo>
                  <a:lnTo>
                    <a:pt x="505981" y="144780"/>
                  </a:lnTo>
                  <a:lnTo>
                    <a:pt x="505981" y="25102434"/>
                  </a:lnTo>
                  <a:lnTo>
                    <a:pt x="361201" y="25102434"/>
                  </a:lnTo>
                  <a:lnTo>
                    <a:pt x="361201" y="144780"/>
                  </a:lnTo>
                  <a:close/>
                  <a:moveTo>
                    <a:pt x="144780" y="25102434"/>
                  </a:moveTo>
                  <a:lnTo>
                    <a:pt x="361201" y="25102434"/>
                  </a:lnTo>
                  <a:lnTo>
                    <a:pt x="361201" y="25247214"/>
                  </a:lnTo>
                  <a:lnTo>
                    <a:pt x="144780" y="25247214"/>
                  </a:lnTo>
                  <a:lnTo>
                    <a:pt x="144780" y="25102434"/>
                  </a:lnTo>
                  <a:close/>
                  <a:moveTo>
                    <a:pt x="361201" y="0"/>
                  </a:moveTo>
                  <a:lnTo>
                    <a:pt x="505981" y="0"/>
                  </a:lnTo>
                  <a:lnTo>
                    <a:pt x="505981" y="144780"/>
                  </a:lnTo>
                  <a:lnTo>
                    <a:pt x="361201" y="144780"/>
                  </a:lnTo>
                  <a:lnTo>
                    <a:pt x="361201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361201" y="0"/>
                  </a:lnTo>
                  <a:lnTo>
                    <a:pt x="361201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2E414D"/>
            </a:solidFill>
          </p:spPr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3EB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652921" y="1316185"/>
            <a:ext cx="19593841" cy="9143399"/>
            <a:chOff x="0" y="0"/>
            <a:chExt cx="46527665" cy="21711975"/>
          </a:xfrm>
        </p:grpSpPr>
        <p:sp>
          <p:nvSpPr>
            <p:cNvPr id="3" name="Freeform 3"/>
            <p:cNvSpPr/>
            <p:nvPr/>
          </p:nvSpPr>
          <p:spPr>
            <a:xfrm>
              <a:off x="72390" y="72390"/>
              <a:ext cx="46382886" cy="21567195"/>
            </a:xfrm>
            <a:custGeom>
              <a:avLst/>
              <a:gdLst/>
              <a:ahLst/>
              <a:cxnLst/>
              <a:rect l="l" t="t" r="r" b="b"/>
              <a:pathLst>
                <a:path w="46382886" h="21567195">
                  <a:moveTo>
                    <a:pt x="0" y="0"/>
                  </a:moveTo>
                  <a:lnTo>
                    <a:pt x="46382886" y="0"/>
                  </a:lnTo>
                  <a:lnTo>
                    <a:pt x="46382886" y="21567195"/>
                  </a:lnTo>
                  <a:lnTo>
                    <a:pt x="0" y="215671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AFEFF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46527665" cy="21711976"/>
            </a:xfrm>
            <a:custGeom>
              <a:avLst/>
              <a:gdLst/>
              <a:ahLst/>
              <a:cxnLst/>
              <a:rect l="l" t="t" r="r" b="b"/>
              <a:pathLst>
                <a:path w="46527665" h="21711976">
                  <a:moveTo>
                    <a:pt x="46382887" y="21567195"/>
                  </a:moveTo>
                  <a:lnTo>
                    <a:pt x="46527665" y="21567195"/>
                  </a:lnTo>
                  <a:lnTo>
                    <a:pt x="46527665" y="21711976"/>
                  </a:lnTo>
                  <a:lnTo>
                    <a:pt x="46382887" y="21711976"/>
                  </a:lnTo>
                  <a:lnTo>
                    <a:pt x="46382887" y="21567195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21567195"/>
                  </a:lnTo>
                  <a:lnTo>
                    <a:pt x="0" y="21567195"/>
                  </a:lnTo>
                  <a:lnTo>
                    <a:pt x="0" y="144780"/>
                  </a:lnTo>
                  <a:close/>
                  <a:moveTo>
                    <a:pt x="0" y="21567195"/>
                  </a:moveTo>
                  <a:lnTo>
                    <a:pt x="144780" y="21567195"/>
                  </a:lnTo>
                  <a:lnTo>
                    <a:pt x="144780" y="21711976"/>
                  </a:lnTo>
                  <a:lnTo>
                    <a:pt x="0" y="21711976"/>
                  </a:lnTo>
                  <a:lnTo>
                    <a:pt x="0" y="21567195"/>
                  </a:lnTo>
                  <a:close/>
                  <a:moveTo>
                    <a:pt x="46382887" y="144780"/>
                  </a:moveTo>
                  <a:lnTo>
                    <a:pt x="46527665" y="144780"/>
                  </a:lnTo>
                  <a:lnTo>
                    <a:pt x="46527665" y="21567195"/>
                  </a:lnTo>
                  <a:lnTo>
                    <a:pt x="46382887" y="21567195"/>
                  </a:lnTo>
                  <a:lnTo>
                    <a:pt x="46382887" y="144780"/>
                  </a:lnTo>
                  <a:close/>
                  <a:moveTo>
                    <a:pt x="144780" y="21567195"/>
                  </a:moveTo>
                  <a:lnTo>
                    <a:pt x="46382887" y="21567195"/>
                  </a:lnTo>
                  <a:lnTo>
                    <a:pt x="46382887" y="21711976"/>
                  </a:lnTo>
                  <a:lnTo>
                    <a:pt x="144780" y="21711976"/>
                  </a:lnTo>
                  <a:lnTo>
                    <a:pt x="144780" y="21567195"/>
                  </a:lnTo>
                  <a:close/>
                  <a:moveTo>
                    <a:pt x="46382887" y="0"/>
                  </a:moveTo>
                  <a:lnTo>
                    <a:pt x="46527665" y="0"/>
                  </a:lnTo>
                  <a:lnTo>
                    <a:pt x="46527665" y="144780"/>
                  </a:lnTo>
                  <a:lnTo>
                    <a:pt x="46382887" y="144780"/>
                  </a:lnTo>
                  <a:lnTo>
                    <a:pt x="46382887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46382887" y="0"/>
                  </a:lnTo>
                  <a:lnTo>
                    <a:pt x="46382887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2E414D"/>
            </a:solidFill>
          </p:spPr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2700000">
            <a:off x="14775977" y="-558569"/>
            <a:ext cx="5136684" cy="4819144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22420" y="4516138"/>
            <a:ext cx="5013968" cy="2743492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3302923" y="6233809"/>
            <a:ext cx="7238017" cy="3914902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0796703" y="4305279"/>
            <a:ext cx="7491297" cy="5618473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909246" y="220836"/>
            <a:ext cx="11775203" cy="10953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325"/>
              </a:lnSpc>
            </a:pPr>
            <a:r>
              <a:rPr lang="en-US" sz="7500" spc="165">
                <a:solidFill>
                  <a:srgbClr val="2E414D"/>
                </a:solidFill>
                <a:latin typeface="Sifonn"/>
              </a:rPr>
              <a:t>Regression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09246" y="1379025"/>
            <a:ext cx="13308920" cy="11833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799"/>
              </a:lnSpc>
            </a:pPr>
            <a:r>
              <a:rPr lang="en-US" sz="3199" spc="31">
                <a:solidFill>
                  <a:srgbClr val="2E414D"/>
                </a:solidFill>
                <a:latin typeface="Glacial Indifference"/>
              </a:rPr>
              <a:t>In regression models, the output is continuous. Below are some of the most common types of regression models.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28307" y="3975629"/>
            <a:ext cx="5008081" cy="329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2100" spc="210">
                <a:solidFill>
                  <a:srgbClr val="2E414D"/>
                </a:solidFill>
                <a:latin typeface="Glacial Indifference Bold"/>
              </a:rPr>
              <a:t>LINEAR REGRESSION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417891" y="5201332"/>
            <a:ext cx="5008081" cy="329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2100" spc="210">
                <a:solidFill>
                  <a:srgbClr val="2E414D"/>
                </a:solidFill>
                <a:latin typeface="Glacial Indifference Bold"/>
              </a:rPr>
              <a:t>DECISION TREE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3EB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652921" y="1316185"/>
            <a:ext cx="19593841" cy="9143399"/>
            <a:chOff x="0" y="0"/>
            <a:chExt cx="46527665" cy="21711975"/>
          </a:xfrm>
        </p:grpSpPr>
        <p:sp>
          <p:nvSpPr>
            <p:cNvPr id="3" name="Freeform 3"/>
            <p:cNvSpPr/>
            <p:nvPr/>
          </p:nvSpPr>
          <p:spPr>
            <a:xfrm>
              <a:off x="72390" y="72390"/>
              <a:ext cx="46382886" cy="21567195"/>
            </a:xfrm>
            <a:custGeom>
              <a:avLst/>
              <a:gdLst/>
              <a:ahLst/>
              <a:cxnLst/>
              <a:rect l="l" t="t" r="r" b="b"/>
              <a:pathLst>
                <a:path w="46382886" h="21567195">
                  <a:moveTo>
                    <a:pt x="0" y="0"/>
                  </a:moveTo>
                  <a:lnTo>
                    <a:pt x="46382886" y="0"/>
                  </a:lnTo>
                  <a:lnTo>
                    <a:pt x="46382886" y="21567195"/>
                  </a:lnTo>
                  <a:lnTo>
                    <a:pt x="0" y="215671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AFEFF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46527665" cy="21711976"/>
            </a:xfrm>
            <a:custGeom>
              <a:avLst/>
              <a:gdLst/>
              <a:ahLst/>
              <a:cxnLst/>
              <a:rect l="l" t="t" r="r" b="b"/>
              <a:pathLst>
                <a:path w="46527665" h="21711976">
                  <a:moveTo>
                    <a:pt x="46382887" y="21567195"/>
                  </a:moveTo>
                  <a:lnTo>
                    <a:pt x="46527665" y="21567195"/>
                  </a:lnTo>
                  <a:lnTo>
                    <a:pt x="46527665" y="21711976"/>
                  </a:lnTo>
                  <a:lnTo>
                    <a:pt x="46382887" y="21711976"/>
                  </a:lnTo>
                  <a:lnTo>
                    <a:pt x="46382887" y="21567195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21567195"/>
                  </a:lnTo>
                  <a:lnTo>
                    <a:pt x="0" y="21567195"/>
                  </a:lnTo>
                  <a:lnTo>
                    <a:pt x="0" y="144780"/>
                  </a:lnTo>
                  <a:close/>
                  <a:moveTo>
                    <a:pt x="0" y="21567195"/>
                  </a:moveTo>
                  <a:lnTo>
                    <a:pt x="144780" y="21567195"/>
                  </a:lnTo>
                  <a:lnTo>
                    <a:pt x="144780" y="21711976"/>
                  </a:lnTo>
                  <a:lnTo>
                    <a:pt x="0" y="21711976"/>
                  </a:lnTo>
                  <a:lnTo>
                    <a:pt x="0" y="21567195"/>
                  </a:lnTo>
                  <a:close/>
                  <a:moveTo>
                    <a:pt x="46382887" y="144780"/>
                  </a:moveTo>
                  <a:lnTo>
                    <a:pt x="46527665" y="144780"/>
                  </a:lnTo>
                  <a:lnTo>
                    <a:pt x="46527665" y="21567195"/>
                  </a:lnTo>
                  <a:lnTo>
                    <a:pt x="46382887" y="21567195"/>
                  </a:lnTo>
                  <a:lnTo>
                    <a:pt x="46382887" y="144780"/>
                  </a:lnTo>
                  <a:close/>
                  <a:moveTo>
                    <a:pt x="144780" y="21567195"/>
                  </a:moveTo>
                  <a:lnTo>
                    <a:pt x="46382887" y="21567195"/>
                  </a:lnTo>
                  <a:lnTo>
                    <a:pt x="46382887" y="21711976"/>
                  </a:lnTo>
                  <a:lnTo>
                    <a:pt x="144780" y="21711976"/>
                  </a:lnTo>
                  <a:lnTo>
                    <a:pt x="144780" y="21567195"/>
                  </a:lnTo>
                  <a:close/>
                  <a:moveTo>
                    <a:pt x="46382887" y="0"/>
                  </a:moveTo>
                  <a:lnTo>
                    <a:pt x="46527665" y="0"/>
                  </a:lnTo>
                  <a:lnTo>
                    <a:pt x="46527665" y="144780"/>
                  </a:lnTo>
                  <a:lnTo>
                    <a:pt x="46382887" y="144780"/>
                  </a:lnTo>
                  <a:lnTo>
                    <a:pt x="46382887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46382887" y="0"/>
                  </a:lnTo>
                  <a:lnTo>
                    <a:pt x="46382887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2E414D"/>
            </a:solidFill>
          </p:spPr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2700000">
            <a:off x="14775977" y="-558569"/>
            <a:ext cx="5136684" cy="4819144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28307" y="5286182"/>
            <a:ext cx="6411653" cy="4437582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6491512" y="5286182"/>
            <a:ext cx="5304977" cy="5234244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909246" y="1379025"/>
            <a:ext cx="13308920" cy="11833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799"/>
              </a:lnSpc>
            </a:pPr>
            <a:r>
              <a:rPr lang="en-US" sz="3199" spc="31">
                <a:solidFill>
                  <a:srgbClr val="2E414D"/>
                </a:solidFill>
                <a:latin typeface="Glacial Indifference"/>
              </a:rPr>
              <a:t>In classification models, the output is discrete. Below are some of the most common types of classification models.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2133728" y="6393015"/>
            <a:ext cx="6109524" cy="1111958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909246" y="220836"/>
            <a:ext cx="11775203" cy="10953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325"/>
              </a:lnSpc>
            </a:pPr>
            <a:r>
              <a:rPr lang="en-US" sz="7500" spc="165">
                <a:solidFill>
                  <a:srgbClr val="2E414D"/>
                </a:solidFill>
                <a:latin typeface="Sifonn"/>
              </a:rPr>
              <a:t>Classification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30092" y="4427626"/>
            <a:ext cx="5008081" cy="329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2100" spc="210">
                <a:solidFill>
                  <a:srgbClr val="2E414D"/>
                </a:solidFill>
                <a:latin typeface="Glacial Indifference Bold"/>
              </a:rPr>
              <a:t>LOGISTIC REGRESSION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639959" y="4427626"/>
            <a:ext cx="5008081" cy="329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2100" spc="210">
                <a:solidFill>
                  <a:srgbClr val="2E414D"/>
                </a:solidFill>
                <a:latin typeface="Glacial Indifference Bold"/>
              </a:rPr>
              <a:t>SUPPORT VECTOR MACHINE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684449" y="4427626"/>
            <a:ext cx="5008081" cy="329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2100" spc="210">
                <a:solidFill>
                  <a:srgbClr val="2E414D"/>
                </a:solidFill>
                <a:latin typeface="Glacial Indifference Bold"/>
              </a:rPr>
              <a:t>NAIVE BAYES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3EB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985951" y="-47625"/>
            <a:ext cx="6316097" cy="9620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60"/>
              </a:lnSpc>
            </a:pPr>
            <a:r>
              <a:rPr lang="en-US" sz="6000" spc="258">
                <a:solidFill>
                  <a:srgbClr val="2E414D"/>
                </a:solidFill>
                <a:latin typeface="Sifonn"/>
              </a:rPr>
              <a:t>EXPLANATION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028700" y="1028700"/>
            <a:ext cx="16230600" cy="3745772"/>
            <a:chOff x="0" y="0"/>
            <a:chExt cx="38541290" cy="8894736"/>
          </a:xfrm>
        </p:grpSpPr>
        <p:sp>
          <p:nvSpPr>
            <p:cNvPr id="4" name="Freeform 4"/>
            <p:cNvSpPr/>
            <p:nvPr/>
          </p:nvSpPr>
          <p:spPr>
            <a:xfrm>
              <a:off x="72390" y="72390"/>
              <a:ext cx="38396512" cy="8749956"/>
            </a:xfrm>
            <a:custGeom>
              <a:avLst/>
              <a:gdLst/>
              <a:ahLst/>
              <a:cxnLst/>
              <a:rect l="l" t="t" r="r" b="b"/>
              <a:pathLst>
                <a:path w="38396512" h="8749956">
                  <a:moveTo>
                    <a:pt x="0" y="0"/>
                  </a:moveTo>
                  <a:lnTo>
                    <a:pt x="38396512" y="0"/>
                  </a:lnTo>
                  <a:lnTo>
                    <a:pt x="38396512" y="8749956"/>
                  </a:lnTo>
                  <a:lnTo>
                    <a:pt x="0" y="87499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AFEFF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38541291" cy="8894736"/>
            </a:xfrm>
            <a:custGeom>
              <a:avLst/>
              <a:gdLst/>
              <a:ahLst/>
              <a:cxnLst/>
              <a:rect l="l" t="t" r="r" b="b"/>
              <a:pathLst>
                <a:path w="38541291" h="8894736">
                  <a:moveTo>
                    <a:pt x="38396509" y="8749956"/>
                  </a:moveTo>
                  <a:lnTo>
                    <a:pt x="38541291" y="8749956"/>
                  </a:lnTo>
                  <a:lnTo>
                    <a:pt x="38541291" y="8894736"/>
                  </a:lnTo>
                  <a:lnTo>
                    <a:pt x="38396509" y="8894736"/>
                  </a:lnTo>
                  <a:lnTo>
                    <a:pt x="38396509" y="8749956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8749956"/>
                  </a:lnTo>
                  <a:lnTo>
                    <a:pt x="0" y="8749956"/>
                  </a:lnTo>
                  <a:lnTo>
                    <a:pt x="0" y="144780"/>
                  </a:lnTo>
                  <a:close/>
                  <a:moveTo>
                    <a:pt x="0" y="8749956"/>
                  </a:moveTo>
                  <a:lnTo>
                    <a:pt x="144780" y="8749956"/>
                  </a:lnTo>
                  <a:lnTo>
                    <a:pt x="144780" y="8894736"/>
                  </a:lnTo>
                  <a:lnTo>
                    <a:pt x="0" y="8894736"/>
                  </a:lnTo>
                  <a:lnTo>
                    <a:pt x="0" y="8749956"/>
                  </a:lnTo>
                  <a:close/>
                  <a:moveTo>
                    <a:pt x="38396509" y="144780"/>
                  </a:moveTo>
                  <a:lnTo>
                    <a:pt x="38541291" y="144780"/>
                  </a:lnTo>
                  <a:lnTo>
                    <a:pt x="38541291" y="8749956"/>
                  </a:lnTo>
                  <a:lnTo>
                    <a:pt x="38396509" y="8749956"/>
                  </a:lnTo>
                  <a:lnTo>
                    <a:pt x="38396509" y="144780"/>
                  </a:lnTo>
                  <a:close/>
                  <a:moveTo>
                    <a:pt x="144780" y="8749956"/>
                  </a:moveTo>
                  <a:lnTo>
                    <a:pt x="38396509" y="8749956"/>
                  </a:lnTo>
                  <a:lnTo>
                    <a:pt x="38396509" y="8894736"/>
                  </a:lnTo>
                  <a:lnTo>
                    <a:pt x="144780" y="8894736"/>
                  </a:lnTo>
                  <a:lnTo>
                    <a:pt x="144780" y="8749956"/>
                  </a:lnTo>
                  <a:close/>
                  <a:moveTo>
                    <a:pt x="38396509" y="0"/>
                  </a:moveTo>
                  <a:lnTo>
                    <a:pt x="38541291" y="0"/>
                  </a:lnTo>
                  <a:lnTo>
                    <a:pt x="38541291" y="144780"/>
                  </a:lnTo>
                  <a:lnTo>
                    <a:pt x="38396509" y="144780"/>
                  </a:lnTo>
                  <a:lnTo>
                    <a:pt x="38396509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38396509" y="0"/>
                  </a:lnTo>
                  <a:lnTo>
                    <a:pt x="38396509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2E414D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1028700" y="933450"/>
            <a:ext cx="4459458" cy="8877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80"/>
              </a:lnSpc>
            </a:pPr>
            <a:r>
              <a:rPr lang="en-US" sz="5200">
                <a:solidFill>
                  <a:srgbClr val="000000"/>
                </a:solidFill>
                <a:latin typeface="Open Sans"/>
              </a:rPr>
              <a:t>Unsupervised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95515" y="2273571"/>
            <a:ext cx="15896970" cy="11893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759"/>
              </a:lnSpc>
            </a:pPr>
            <a:r>
              <a:rPr lang="en-US" sz="3400">
                <a:solidFill>
                  <a:srgbClr val="000000"/>
                </a:solidFill>
                <a:latin typeface="Open Sans Light"/>
              </a:rPr>
              <a:t>Unsupervised statistical learning, there are inputsbut no supervising output; but we can learn relationships andstructure from such data.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5558910"/>
            <a:ext cx="11775203" cy="10953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325"/>
              </a:lnSpc>
            </a:pPr>
            <a:r>
              <a:rPr lang="en-US" sz="7500" spc="165">
                <a:solidFill>
                  <a:srgbClr val="2E414D"/>
                </a:solidFill>
                <a:latin typeface="Sifonn"/>
              </a:rPr>
              <a:t>Clustering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7060243"/>
            <a:ext cx="12915157" cy="10953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325"/>
              </a:lnSpc>
            </a:pPr>
            <a:r>
              <a:rPr lang="en-US" sz="7500" spc="165">
                <a:solidFill>
                  <a:srgbClr val="2E414D"/>
                </a:solidFill>
                <a:latin typeface="Sifonn"/>
              </a:rPr>
              <a:t>Dimensionality Reduction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3EB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652921" y="1316185"/>
            <a:ext cx="19593841" cy="9143399"/>
            <a:chOff x="0" y="0"/>
            <a:chExt cx="46527665" cy="21711975"/>
          </a:xfrm>
        </p:grpSpPr>
        <p:sp>
          <p:nvSpPr>
            <p:cNvPr id="3" name="Freeform 3"/>
            <p:cNvSpPr/>
            <p:nvPr/>
          </p:nvSpPr>
          <p:spPr>
            <a:xfrm>
              <a:off x="72390" y="72390"/>
              <a:ext cx="46382886" cy="21567195"/>
            </a:xfrm>
            <a:custGeom>
              <a:avLst/>
              <a:gdLst/>
              <a:ahLst/>
              <a:cxnLst/>
              <a:rect l="l" t="t" r="r" b="b"/>
              <a:pathLst>
                <a:path w="46382886" h="21567195">
                  <a:moveTo>
                    <a:pt x="0" y="0"/>
                  </a:moveTo>
                  <a:lnTo>
                    <a:pt x="46382886" y="0"/>
                  </a:lnTo>
                  <a:lnTo>
                    <a:pt x="46382886" y="21567195"/>
                  </a:lnTo>
                  <a:lnTo>
                    <a:pt x="0" y="215671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AFEFF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46527665" cy="21711976"/>
            </a:xfrm>
            <a:custGeom>
              <a:avLst/>
              <a:gdLst/>
              <a:ahLst/>
              <a:cxnLst/>
              <a:rect l="l" t="t" r="r" b="b"/>
              <a:pathLst>
                <a:path w="46527665" h="21711976">
                  <a:moveTo>
                    <a:pt x="46382887" y="21567195"/>
                  </a:moveTo>
                  <a:lnTo>
                    <a:pt x="46527665" y="21567195"/>
                  </a:lnTo>
                  <a:lnTo>
                    <a:pt x="46527665" y="21711976"/>
                  </a:lnTo>
                  <a:lnTo>
                    <a:pt x="46382887" y="21711976"/>
                  </a:lnTo>
                  <a:lnTo>
                    <a:pt x="46382887" y="21567195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21567195"/>
                  </a:lnTo>
                  <a:lnTo>
                    <a:pt x="0" y="21567195"/>
                  </a:lnTo>
                  <a:lnTo>
                    <a:pt x="0" y="144780"/>
                  </a:lnTo>
                  <a:close/>
                  <a:moveTo>
                    <a:pt x="0" y="21567195"/>
                  </a:moveTo>
                  <a:lnTo>
                    <a:pt x="144780" y="21567195"/>
                  </a:lnTo>
                  <a:lnTo>
                    <a:pt x="144780" y="21711976"/>
                  </a:lnTo>
                  <a:lnTo>
                    <a:pt x="0" y="21711976"/>
                  </a:lnTo>
                  <a:lnTo>
                    <a:pt x="0" y="21567195"/>
                  </a:lnTo>
                  <a:close/>
                  <a:moveTo>
                    <a:pt x="46382887" y="144780"/>
                  </a:moveTo>
                  <a:lnTo>
                    <a:pt x="46527665" y="144780"/>
                  </a:lnTo>
                  <a:lnTo>
                    <a:pt x="46527665" y="21567195"/>
                  </a:lnTo>
                  <a:lnTo>
                    <a:pt x="46382887" y="21567195"/>
                  </a:lnTo>
                  <a:lnTo>
                    <a:pt x="46382887" y="144780"/>
                  </a:lnTo>
                  <a:close/>
                  <a:moveTo>
                    <a:pt x="144780" y="21567195"/>
                  </a:moveTo>
                  <a:lnTo>
                    <a:pt x="46382887" y="21567195"/>
                  </a:lnTo>
                  <a:lnTo>
                    <a:pt x="46382887" y="21711976"/>
                  </a:lnTo>
                  <a:lnTo>
                    <a:pt x="144780" y="21711976"/>
                  </a:lnTo>
                  <a:lnTo>
                    <a:pt x="144780" y="21567195"/>
                  </a:lnTo>
                  <a:close/>
                  <a:moveTo>
                    <a:pt x="46382887" y="0"/>
                  </a:moveTo>
                  <a:lnTo>
                    <a:pt x="46527665" y="0"/>
                  </a:lnTo>
                  <a:lnTo>
                    <a:pt x="46527665" y="144780"/>
                  </a:lnTo>
                  <a:lnTo>
                    <a:pt x="46382887" y="144780"/>
                  </a:lnTo>
                  <a:lnTo>
                    <a:pt x="46382887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46382887" y="0"/>
                  </a:lnTo>
                  <a:lnTo>
                    <a:pt x="46382887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2E414D"/>
            </a:solidFill>
          </p:spPr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2700000">
            <a:off x="14775977" y="-558569"/>
            <a:ext cx="5136684" cy="4819144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182530" y="4003507"/>
            <a:ext cx="11922941" cy="6061121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909246" y="1413170"/>
            <a:ext cx="13308920" cy="24123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799"/>
              </a:lnSpc>
            </a:pPr>
            <a:r>
              <a:rPr lang="en-US" sz="3199" spc="31">
                <a:solidFill>
                  <a:srgbClr val="2E414D"/>
                </a:solidFill>
                <a:latin typeface="Glacial Indifference"/>
              </a:rPr>
              <a:t>Clustering is an unsupervised technique that involves the grouping, or clustering, of data points. It’s frequently used for customer segmentation, fraud detection, and document classification.</a:t>
            </a:r>
          </a:p>
          <a:p>
            <a:pPr algn="just">
              <a:lnSpc>
                <a:spcPts val="4799"/>
              </a:lnSpc>
            </a:pPr>
            <a:r>
              <a:rPr lang="en-US" sz="3199" spc="31">
                <a:solidFill>
                  <a:srgbClr val="2E414D"/>
                </a:solidFill>
                <a:latin typeface="Glacial Indifference"/>
              </a:rPr>
              <a:t>Method/ Algorithm ex.: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09246" y="220836"/>
            <a:ext cx="12915157" cy="10953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325"/>
              </a:lnSpc>
            </a:pPr>
            <a:r>
              <a:rPr lang="en-US" sz="7500" spc="165">
                <a:solidFill>
                  <a:srgbClr val="2E414D"/>
                </a:solidFill>
                <a:latin typeface="Sifonn"/>
              </a:rPr>
              <a:t>Clustering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639959" y="3495847"/>
            <a:ext cx="5008081" cy="329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2100" spc="210">
                <a:solidFill>
                  <a:srgbClr val="2E414D"/>
                </a:solidFill>
                <a:latin typeface="Glacial Indifference Bold"/>
              </a:rPr>
              <a:t>K-MEANS CLUSTERING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3EB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652921" y="1316185"/>
            <a:ext cx="19593841" cy="9143399"/>
            <a:chOff x="0" y="0"/>
            <a:chExt cx="46527665" cy="21711975"/>
          </a:xfrm>
        </p:grpSpPr>
        <p:sp>
          <p:nvSpPr>
            <p:cNvPr id="3" name="Freeform 3"/>
            <p:cNvSpPr/>
            <p:nvPr/>
          </p:nvSpPr>
          <p:spPr>
            <a:xfrm>
              <a:off x="72390" y="72390"/>
              <a:ext cx="46382886" cy="21567195"/>
            </a:xfrm>
            <a:custGeom>
              <a:avLst/>
              <a:gdLst/>
              <a:ahLst/>
              <a:cxnLst/>
              <a:rect l="l" t="t" r="r" b="b"/>
              <a:pathLst>
                <a:path w="46382886" h="21567195">
                  <a:moveTo>
                    <a:pt x="0" y="0"/>
                  </a:moveTo>
                  <a:lnTo>
                    <a:pt x="46382886" y="0"/>
                  </a:lnTo>
                  <a:lnTo>
                    <a:pt x="46382886" y="21567195"/>
                  </a:lnTo>
                  <a:lnTo>
                    <a:pt x="0" y="215671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AFEFF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46527665" cy="21711976"/>
            </a:xfrm>
            <a:custGeom>
              <a:avLst/>
              <a:gdLst/>
              <a:ahLst/>
              <a:cxnLst/>
              <a:rect l="l" t="t" r="r" b="b"/>
              <a:pathLst>
                <a:path w="46527665" h="21711976">
                  <a:moveTo>
                    <a:pt x="46382887" y="21567195"/>
                  </a:moveTo>
                  <a:lnTo>
                    <a:pt x="46527665" y="21567195"/>
                  </a:lnTo>
                  <a:lnTo>
                    <a:pt x="46527665" y="21711976"/>
                  </a:lnTo>
                  <a:lnTo>
                    <a:pt x="46382887" y="21711976"/>
                  </a:lnTo>
                  <a:lnTo>
                    <a:pt x="46382887" y="21567195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21567195"/>
                  </a:lnTo>
                  <a:lnTo>
                    <a:pt x="0" y="21567195"/>
                  </a:lnTo>
                  <a:lnTo>
                    <a:pt x="0" y="144780"/>
                  </a:lnTo>
                  <a:close/>
                  <a:moveTo>
                    <a:pt x="0" y="21567195"/>
                  </a:moveTo>
                  <a:lnTo>
                    <a:pt x="144780" y="21567195"/>
                  </a:lnTo>
                  <a:lnTo>
                    <a:pt x="144780" y="21711976"/>
                  </a:lnTo>
                  <a:lnTo>
                    <a:pt x="0" y="21711976"/>
                  </a:lnTo>
                  <a:lnTo>
                    <a:pt x="0" y="21567195"/>
                  </a:lnTo>
                  <a:close/>
                  <a:moveTo>
                    <a:pt x="46382887" y="144780"/>
                  </a:moveTo>
                  <a:lnTo>
                    <a:pt x="46527665" y="144780"/>
                  </a:lnTo>
                  <a:lnTo>
                    <a:pt x="46527665" y="21567195"/>
                  </a:lnTo>
                  <a:lnTo>
                    <a:pt x="46382887" y="21567195"/>
                  </a:lnTo>
                  <a:lnTo>
                    <a:pt x="46382887" y="144780"/>
                  </a:lnTo>
                  <a:close/>
                  <a:moveTo>
                    <a:pt x="144780" y="21567195"/>
                  </a:moveTo>
                  <a:lnTo>
                    <a:pt x="46382887" y="21567195"/>
                  </a:lnTo>
                  <a:lnTo>
                    <a:pt x="46382887" y="21711976"/>
                  </a:lnTo>
                  <a:lnTo>
                    <a:pt x="144780" y="21711976"/>
                  </a:lnTo>
                  <a:lnTo>
                    <a:pt x="144780" y="21567195"/>
                  </a:lnTo>
                  <a:close/>
                  <a:moveTo>
                    <a:pt x="46382887" y="0"/>
                  </a:moveTo>
                  <a:lnTo>
                    <a:pt x="46527665" y="0"/>
                  </a:lnTo>
                  <a:lnTo>
                    <a:pt x="46527665" y="144780"/>
                  </a:lnTo>
                  <a:lnTo>
                    <a:pt x="46382887" y="144780"/>
                  </a:lnTo>
                  <a:lnTo>
                    <a:pt x="46382887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46382887" y="0"/>
                  </a:lnTo>
                  <a:lnTo>
                    <a:pt x="46382887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2E414D"/>
            </a:solidFill>
          </p:spPr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2700000">
            <a:off x="14775977" y="-558569"/>
            <a:ext cx="5136684" cy="4819144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714997" y="4345213"/>
            <a:ext cx="10858005" cy="5941787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909246" y="1255012"/>
            <a:ext cx="13308920" cy="30220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799"/>
              </a:lnSpc>
            </a:pPr>
            <a:r>
              <a:rPr lang="en-US" sz="3199" spc="31">
                <a:solidFill>
                  <a:srgbClr val="2E414D"/>
                </a:solidFill>
                <a:latin typeface="Glacial Indifference"/>
              </a:rPr>
              <a:t>Dimensionality reduction is the process of reducing the number of random</a:t>
            </a:r>
          </a:p>
          <a:p>
            <a:pPr algn="just">
              <a:lnSpc>
                <a:spcPts val="4799"/>
              </a:lnSpc>
            </a:pPr>
            <a:r>
              <a:rPr lang="en-US" sz="3199" spc="31">
                <a:solidFill>
                  <a:srgbClr val="2E414D"/>
                </a:solidFill>
                <a:latin typeface="Glacial Indifference"/>
              </a:rPr>
              <a:t> variables under consideration by obtaining a set of principal variables</a:t>
            </a:r>
          </a:p>
          <a:p>
            <a:pPr algn="just">
              <a:lnSpc>
                <a:spcPts val="4799"/>
              </a:lnSpc>
            </a:pPr>
            <a:r>
              <a:rPr lang="en-US" sz="3199" spc="31">
                <a:solidFill>
                  <a:srgbClr val="2E414D"/>
                </a:solidFill>
                <a:latin typeface="Glacial Indifference"/>
              </a:rPr>
              <a:t>Most dimensionality reduction techniques can be categorized as either feature elimination or feature extraction.</a:t>
            </a:r>
          </a:p>
          <a:p>
            <a:pPr algn="just">
              <a:lnSpc>
                <a:spcPts val="4799"/>
              </a:lnSpc>
            </a:pPr>
            <a:r>
              <a:rPr lang="en-US" sz="3199" spc="31">
                <a:solidFill>
                  <a:srgbClr val="2E414D"/>
                </a:solidFill>
                <a:latin typeface="Glacial Indifference"/>
              </a:rPr>
              <a:t>Method :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09246" y="220836"/>
            <a:ext cx="13308920" cy="10953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325"/>
              </a:lnSpc>
            </a:pPr>
            <a:r>
              <a:rPr lang="en-US" sz="7500" spc="165">
                <a:solidFill>
                  <a:srgbClr val="2E414D"/>
                </a:solidFill>
                <a:latin typeface="Sifonn"/>
              </a:rPr>
              <a:t>Dimensionality Reduction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3EB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84572"/>
            <a:ext cx="13670975" cy="2444686"/>
            <a:chOff x="0" y="0"/>
            <a:chExt cx="18227967" cy="3259582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18227967" cy="3259582"/>
              <a:chOff x="0" y="0"/>
              <a:chExt cx="32463188" cy="5805168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72390" y="72390"/>
                <a:ext cx="32318408" cy="5660388"/>
              </a:xfrm>
              <a:custGeom>
                <a:avLst/>
                <a:gdLst/>
                <a:ahLst/>
                <a:cxnLst/>
                <a:rect l="l" t="t" r="r" b="b"/>
                <a:pathLst>
                  <a:path w="32318408" h="5660388">
                    <a:moveTo>
                      <a:pt x="0" y="0"/>
                    </a:moveTo>
                    <a:lnTo>
                      <a:pt x="32318408" y="0"/>
                    </a:lnTo>
                    <a:lnTo>
                      <a:pt x="32318408" y="5660388"/>
                    </a:lnTo>
                    <a:lnTo>
                      <a:pt x="0" y="566038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AFEFF"/>
              </a:solidFill>
            </p:spPr>
          </p:sp>
          <p:sp>
            <p:nvSpPr>
              <p:cNvPr id="5" name="Freeform 5"/>
              <p:cNvSpPr/>
              <p:nvPr/>
            </p:nvSpPr>
            <p:spPr>
              <a:xfrm>
                <a:off x="0" y="0"/>
                <a:ext cx="32463187" cy="5805169"/>
              </a:xfrm>
              <a:custGeom>
                <a:avLst/>
                <a:gdLst/>
                <a:ahLst/>
                <a:cxnLst/>
                <a:rect l="l" t="t" r="r" b="b"/>
                <a:pathLst>
                  <a:path w="32463187" h="5805169">
                    <a:moveTo>
                      <a:pt x="32318409" y="5660389"/>
                    </a:moveTo>
                    <a:lnTo>
                      <a:pt x="32463187" y="5660389"/>
                    </a:lnTo>
                    <a:lnTo>
                      <a:pt x="32463187" y="5805169"/>
                    </a:lnTo>
                    <a:lnTo>
                      <a:pt x="32318409" y="5805169"/>
                    </a:lnTo>
                    <a:lnTo>
                      <a:pt x="32318409" y="5660388"/>
                    </a:lnTo>
                    <a:close/>
                    <a:moveTo>
                      <a:pt x="0" y="144780"/>
                    </a:moveTo>
                    <a:lnTo>
                      <a:pt x="144780" y="144780"/>
                    </a:lnTo>
                    <a:lnTo>
                      <a:pt x="144780" y="5660389"/>
                    </a:lnTo>
                    <a:lnTo>
                      <a:pt x="0" y="5660389"/>
                    </a:lnTo>
                    <a:lnTo>
                      <a:pt x="0" y="144780"/>
                    </a:lnTo>
                    <a:close/>
                    <a:moveTo>
                      <a:pt x="0" y="5660389"/>
                    </a:moveTo>
                    <a:lnTo>
                      <a:pt x="144780" y="5660389"/>
                    </a:lnTo>
                    <a:lnTo>
                      <a:pt x="144780" y="5805169"/>
                    </a:lnTo>
                    <a:lnTo>
                      <a:pt x="0" y="5805169"/>
                    </a:lnTo>
                    <a:lnTo>
                      <a:pt x="0" y="5660388"/>
                    </a:lnTo>
                    <a:close/>
                    <a:moveTo>
                      <a:pt x="32318409" y="144780"/>
                    </a:moveTo>
                    <a:lnTo>
                      <a:pt x="32463187" y="144780"/>
                    </a:lnTo>
                    <a:lnTo>
                      <a:pt x="32463187" y="5660389"/>
                    </a:lnTo>
                    <a:lnTo>
                      <a:pt x="32318409" y="5660389"/>
                    </a:lnTo>
                    <a:lnTo>
                      <a:pt x="32318409" y="144780"/>
                    </a:lnTo>
                    <a:close/>
                    <a:moveTo>
                      <a:pt x="144780" y="5660389"/>
                    </a:moveTo>
                    <a:lnTo>
                      <a:pt x="32318409" y="5660389"/>
                    </a:lnTo>
                    <a:lnTo>
                      <a:pt x="32318409" y="5805169"/>
                    </a:lnTo>
                    <a:lnTo>
                      <a:pt x="144780" y="5805169"/>
                    </a:lnTo>
                    <a:lnTo>
                      <a:pt x="144780" y="5660388"/>
                    </a:lnTo>
                    <a:close/>
                    <a:moveTo>
                      <a:pt x="32318409" y="0"/>
                    </a:moveTo>
                    <a:lnTo>
                      <a:pt x="32463187" y="0"/>
                    </a:lnTo>
                    <a:lnTo>
                      <a:pt x="32463187" y="144780"/>
                    </a:lnTo>
                    <a:lnTo>
                      <a:pt x="32318409" y="144780"/>
                    </a:lnTo>
                    <a:lnTo>
                      <a:pt x="32318409" y="0"/>
                    </a:lnTo>
                    <a:close/>
                    <a:moveTo>
                      <a:pt x="0" y="0"/>
                    </a:moveTo>
                    <a:lnTo>
                      <a:pt x="144780" y="0"/>
                    </a:lnTo>
                    <a:lnTo>
                      <a:pt x="144780" y="144780"/>
                    </a:lnTo>
                    <a:lnTo>
                      <a:pt x="0" y="144780"/>
                    </a:lnTo>
                    <a:lnTo>
                      <a:pt x="0" y="0"/>
                    </a:lnTo>
                    <a:close/>
                    <a:moveTo>
                      <a:pt x="144780" y="0"/>
                    </a:moveTo>
                    <a:lnTo>
                      <a:pt x="32318409" y="0"/>
                    </a:lnTo>
                    <a:lnTo>
                      <a:pt x="32318409" y="144780"/>
                    </a:lnTo>
                    <a:lnTo>
                      <a:pt x="144780" y="144780"/>
                    </a:lnTo>
                    <a:lnTo>
                      <a:pt x="144780" y="0"/>
                    </a:lnTo>
                    <a:close/>
                  </a:path>
                </a:pathLst>
              </a:custGeom>
              <a:solidFill>
                <a:srgbClr val="2E414D"/>
              </a:solidFill>
            </p:spPr>
          </p:sp>
        </p:grpSp>
        <p:sp>
          <p:nvSpPr>
            <p:cNvPr id="6" name="TextBox 6"/>
            <p:cNvSpPr txBox="1"/>
            <p:nvPr/>
          </p:nvSpPr>
          <p:spPr>
            <a:xfrm>
              <a:off x="2380482" y="915433"/>
              <a:ext cx="14982348" cy="14763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325"/>
                </a:lnSpc>
              </a:pPr>
              <a:r>
                <a:rPr lang="en-US" sz="7500" spc="165">
                  <a:solidFill>
                    <a:srgbClr val="2E414D"/>
                  </a:solidFill>
                  <a:latin typeface="Sifonn"/>
                </a:rPr>
                <a:t>Outline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028700" y="1989527"/>
            <a:ext cx="7564951" cy="6949727"/>
            <a:chOff x="0" y="0"/>
            <a:chExt cx="10086601" cy="9266303"/>
          </a:xfrm>
        </p:grpSpPr>
        <p:sp>
          <p:nvSpPr>
            <p:cNvPr id="8" name="TextBox 8"/>
            <p:cNvSpPr txBox="1"/>
            <p:nvPr/>
          </p:nvSpPr>
          <p:spPr>
            <a:xfrm>
              <a:off x="0" y="-9525"/>
              <a:ext cx="10086601" cy="14185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321"/>
                </a:lnSpc>
              </a:pPr>
              <a:endParaRPr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2420395"/>
              <a:ext cx="10086601" cy="68459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211"/>
                </a:lnSpc>
              </a:pPr>
              <a:r>
                <a:rPr lang="en-US" sz="5474" spc="54">
                  <a:solidFill>
                    <a:srgbClr val="2E414D"/>
                  </a:solidFill>
                  <a:latin typeface="Glacial Indifference"/>
                </a:rPr>
                <a:t>Statistics</a:t>
              </a:r>
            </a:p>
            <a:p>
              <a:pPr>
                <a:lnSpc>
                  <a:spcPts val="8211"/>
                </a:lnSpc>
              </a:pPr>
              <a:r>
                <a:rPr lang="en-US" sz="5474" spc="54">
                  <a:solidFill>
                    <a:srgbClr val="2E414D"/>
                  </a:solidFill>
                  <a:latin typeface="Glacial Indifference"/>
                </a:rPr>
                <a:t>Probability</a:t>
              </a:r>
            </a:p>
            <a:p>
              <a:pPr>
                <a:lnSpc>
                  <a:spcPts val="8211"/>
                </a:lnSpc>
              </a:pPr>
              <a:r>
                <a:rPr lang="en-US" sz="5474" spc="54">
                  <a:solidFill>
                    <a:srgbClr val="2E414D"/>
                  </a:solidFill>
                  <a:latin typeface="Glacial Indifference"/>
                </a:rPr>
                <a:t>Descriptive Statistics</a:t>
              </a:r>
            </a:p>
            <a:p>
              <a:pPr>
                <a:lnSpc>
                  <a:spcPts val="8211"/>
                </a:lnSpc>
              </a:pPr>
              <a:r>
                <a:rPr lang="en-US" sz="5474" spc="54">
                  <a:solidFill>
                    <a:srgbClr val="2E414D"/>
                  </a:solidFill>
                  <a:latin typeface="Glacial Indifference"/>
                </a:rPr>
                <a:t>Inference Statistics</a:t>
              </a:r>
            </a:p>
            <a:p>
              <a:pPr>
                <a:lnSpc>
                  <a:spcPts val="8211"/>
                </a:lnSpc>
              </a:pPr>
              <a:r>
                <a:rPr lang="en-US" sz="5474" spc="54">
                  <a:solidFill>
                    <a:srgbClr val="2E414D"/>
                  </a:solidFill>
                  <a:latin typeface="Glacial Indifference"/>
                </a:rPr>
                <a:t>Statistical Learning</a:t>
              </a:r>
            </a:p>
          </p:txBody>
        </p:sp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5400000">
            <a:off x="14316744" y="-159784"/>
            <a:ext cx="5136684" cy="481914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3EB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71898" y="1028700"/>
            <a:ext cx="8772102" cy="9258300"/>
            <a:chOff x="0" y="0"/>
            <a:chExt cx="20830293" cy="21984820"/>
          </a:xfrm>
        </p:grpSpPr>
        <p:sp>
          <p:nvSpPr>
            <p:cNvPr id="3" name="Freeform 3"/>
            <p:cNvSpPr/>
            <p:nvPr/>
          </p:nvSpPr>
          <p:spPr>
            <a:xfrm>
              <a:off x="72390" y="72390"/>
              <a:ext cx="20685514" cy="21840040"/>
            </a:xfrm>
            <a:custGeom>
              <a:avLst/>
              <a:gdLst/>
              <a:ahLst/>
              <a:cxnLst/>
              <a:rect l="l" t="t" r="r" b="b"/>
              <a:pathLst>
                <a:path w="20685514" h="21840040">
                  <a:moveTo>
                    <a:pt x="0" y="0"/>
                  </a:moveTo>
                  <a:lnTo>
                    <a:pt x="20685514" y="0"/>
                  </a:lnTo>
                  <a:lnTo>
                    <a:pt x="20685514" y="21840040"/>
                  </a:lnTo>
                  <a:lnTo>
                    <a:pt x="0" y="218400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AFEFF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20830293" cy="21984821"/>
            </a:xfrm>
            <a:custGeom>
              <a:avLst/>
              <a:gdLst/>
              <a:ahLst/>
              <a:cxnLst/>
              <a:rect l="l" t="t" r="r" b="b"/>
              <a:pathLst>
                <a:path w="20830293" h="21984821">
                  <a:moveTo>
                    <a:pt x="20685513" y="21840041"/>
                  </a:moveTo>
                  <a:lnTo>
                    <a:pt x="20830293" y="21840041"/>
                  </a:lnTo>
                  <a:lnTo>
                    <a:pt x="20830293" y="21984821"/>
                  </a:lnTo>
                  <a:lnTo>
                    <a:pt x="20685513" y="21984821"/>
                  </a:lnTo>
                  <a:lnTo>
                    <a:pt x="20685513" y="21840041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21840041"/>
                  </a:lnTo>
                  <a:lnTo>
                    <a:pt x="0" y="21840041"/>
                  </a:lnTo>
                  <a:lnTo>
                    <a:pt x="0" y="144780"/>
                  </a:lnTo>
                  <a:close/>
                  <a:moveTo>
                    <a:pt x="0" y="21840041"/>
                  </a:moveTo>
                  <a:lnTo>
                    <a:pt x="144780" y="21840041"/>
                  </a:lnTo>
                  <a:lnTo>
                    <a:pt x="144780" y="21984821"/>
                  </a:lnTo>
                  <a:lnTo>
                    <a:pt x="0" y="21984821"/>
                  </a:lnTo>
                  <a:lnTo>
                    <a:pt x="0" y="21840041"/>
                  </a:lnTo>
                  <a:close/>
                  <a:moveTo>
                    <a:pt x="20685513" y="144780"/>
                  </a:moveTo>
                  <a:lnTo>
                    <a:pt x="20830293" y="144780"/>
                  </a:lnTo>
                  <a:lnTo>
                    <a:pt x="20830293" y="21840041"/>
                  </a:lnTo>
                  <a:lnTo>
                    <a:pt x="20685513" y="21840041"/>
                  </a:lnTo>
                  <a:lnTo>
                    <a:pt x="20685513" y="144780"/>
                  </a:lnTo>
                  <a:close/>
                  <a:moveTo>
                    <a:pt x="144780" y="21840041"/>
                  </a:moveTo>
                  <a:lnTo>
                    <a:pt x="20685513" y="21840041"/>
                  </a:lnTo>
                  <a:lnTo>
                    <a:pt x="20685513" y="21984821"/>
                  </a:lnTo>
                  <a:lnTo>
                    <a:pt x="144780" y="21984821"/>
                  </a:lnTo>
                  <a:lnTo>
                    <a:pt x="144780" y="21840041"/>
                  </a:lnTo>
                  <a:close/>
                  <a:moveTo>
                    <a:pt x="20685513" y="0"/>
                  </a:moveTo>
                  <a:lnTo>
                    <a:pt x="20830293" y="0"/>
                  </a:lnTo>
                  <a:lnTo>
                    <a:pt x="20830293" y="144780"/>
                  </a:lnTo>
                  <a:lnTo>
                    <a:pt x="20685513" y="144780"/>
                  </a:lnTo>
                  <a:lnTo>
                    <a:pt x="20685513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20685513" y="0"/>
                  </a:lnTo>
                  <a:lnTo>
                    <a:pt x="20685513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2E414D"/>
            </a:solidFill>
          </p:spPr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5400000">
            <a:off x="15096510" y="-1380872"/>
            <a:ext cx="5136684" cy="4819144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644818" y="1028700"/>
            <a:ext cx="6312445" cy="4809191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842032" y="3393772"/>
            <a:ext cx="7831833" cy="53129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62280" lvl="1" indent="-231140" algn="just">
              <a:lnSpc>
                <a:spcPts val="4200"/>
              </a:lnSpc>
              <a:buFont typeface="Arial"/>
              <a:buChar char="•"/>
            </a:pPr>
            <a:r>
              <a:rPr lang="en-US" sz="2800" spc="28">
                <a:solidFill>
                  <a:srgbClr val="2E414D"/>
                </a:solidFill>
                <a:latin typeface="Glacial Indifference"/>
              </a:rPr>
              <a:t>Bias is the model’s tendency to consistently learn the wrong thing by not taking into account all the information in the data.</a:t>
            </a:r>
          </a:p>
          <a:p>
            <a:pPr marL="462280" lvl="1" indent="-231140" algn="just">
              <a:lnSpc>
                <a:spcPts val="4200"/>
              </a:lnSpc>
              <a:buFont typeface="Arial"/>
              <a:buChar char="•"/>
            </a:pPr>
            <a:r>
              <a:rPr lang="en-US" sz="2800" spc="28">
                <a:solidFill>
                  <a:srgbClr val="2E414D"/>
                </a:solidFill>
                <a:latin typeface="Glacial Indifference"/>
              </a:rPr>
              <a:t>Variance is the model’s tendency to acquire random things irrespective of the real signal.</a:t>
            </a:r>
          </a:p>
          <a:p>
            <a:pPr algn="just">
              <a:lnSpc>
                <a:spcPts val="4200"/>
              </a:lnSpc>
            </a:pPr>
            <a:endParaRPr lang="en-US" sz="2800" spc="28">
              <a:solidFill>
                <a:srgbClr val="2E414D"/>
              </a:solidFill>
              <a:latin typeface="Glacial Indifference"/>
            </a:endParaRPr>
          </a:p>
          <a:p>
            <a:pPr algn="just">
              <a:lnSpc>
                <a:spcPts val="4200"/>
              </a:lnSpc>
            </a:pPr>
            <a:r>
              <a:rPr lang="en-US" sz="2800" spc="28">
                <a:solidFill>
                  <a:srgbClr val="2E414D"/>
                </a:solidFill>
                <a:latin typeface="Glacial Indifference"/>
              </a:rPr>
              <a:t>The relationship between bias and variance in statistical learning issuch that: </a:t>
            </a:r>
          </a:p>
          <a:p>
            <a:pPr marL="462280" lvl="1" indent="-231140" algn="just">
              <a:lnSpc>
                <a:spcPts val="4200"/>
              </a:lnSpc>
              <a:buFont typeface="Arial"/>
              <a:buChar char="•"/>
            </a:pPr>
            <a:r>
              <a:rPr lang="en-US" sz="2800" spc="28">
                <a:solidFill>
                  <a:srgbClr val="2E414D"/>
                </a:solidFill>
                <a:latin typeface="Glacial Indifference"/>
              </a:rPr>
              <a:t>Increasing bias will decrease variance. </a:t>
            </a:r>
          </a:p>
          <a:p>
            <a:pPr marL="462280" lvl="1" indent="-231140" algn="just">
              <a:lnSpc>
                <a:spcPts val="4200"/>
              </a:lnSpc>
              <a:buFont typeface="Arial"/>
              <a:buChar char="•"/>
            </a:pPr>
            <a:r>
              <a:rPr lang="en-US" sz="2800" spc="28">
                <a:solidFill>
                  <a:srgbClr val="2E414D"/>
                </a:solidFill>
                <a:latin typeface="Glacial Indifference"/>
              </a:rPr>
              <a:t>Increasing variance will decrease bias.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rcRect r="5270"/>
          <a:stretch>
            <a:fillRect/>
          </a:stretch>
        </p:blipFill>
        <p:spPr>
          <a:xfrm>
            <a:off x="9644818" y="6093085"/>
            <a:ext cx="6325728" cy="4193915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371898" y="1076325"/>
            <a:ext cx="12568697" cy="10953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325"/>
              </a:lnSpc>
            </a:pPr>
            <a:r>
              <a:rPr lang="en-US" sz="7500" spc="165">
                <a:solidFill>
                  <a:srgbClr val="2E414D"/>
                </a:solidFill>
                <a:latin typeface="Sifonn"/>
              </a:rPr>
              <a:t>Bias and Variance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3EB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78033" y="248638"/>
            <a:ext cx="11775203" cy="10953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325"/>
              </a:lnSpc>
            </a:pPr>
            <a:r>
              <a:rPr lang="en-US" sz="7500" spc="165">
                <a:solidFill>
                  <a:srgbClr val="2E414D"/>
                </a:solidFill>
                <a:latin typeface="Sifonn"/>
              </a:rPr>
              <a:t>References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-652921" y="1851003"/>
            <a:ext cx="19593841" cy="8608580"/>
            <a:chOff x="0" y="0"/>
            <a:chExt cx="46527665" cy="20441991"/>
          </a:xfrm>
        </p:grpSpPr>
        <p:sp>
          <p:nvSpPr>
            <p:cNvPr id="4" name="Freeform 4"/>
            <p:cNvSpPr/>
            <p:nvPr/>
          </p:nvSpPr>
          <p:spPr>
            <a:xfrm>
              <a:off x="72390" y="72390"/>
              <a:ext cx="46382886" cy="20297212"/>
            </a:xfrm>
            <a:custGeom>
              <a:avLst/>
              <a:gdLst/>
              <a:ahLst/>
              <a:cxnLst/>
              <a:rect l="l" t="t" r="r" b="b"/>
              <a:pathLst>
                <a:path w="46382886" h="20297212">
                  <a:moveTo>
                    <a:pt x="0" y="0"/>
                  </a:moveTo>
                  <a:lnTo>
                    <a:pt x="46382886" y="0"/>
                  </a:lnTo>
                  <a:lnTo>
                    <a:pt x="46382886" y="20297212"/>
                  </a:lnTo>
                  <a:lnTo>
                    <a:pt x="0" y="202972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AFEFF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46527665" cy="20441991"/>
            </a:xfrm>
            <a:custGeom>
              <a:avLst/>
              <a:gdLst/>
              <a:ahLst/>
              <a:cxnLst/>
              <a:rect l="l" t="t" r="r" b="b"/>
              <a:pathLst>
                <a:path w="46527665" h="20441991">
                  <a:moveTo>
                    <a:pt x="46382887" y="20297212"/>
                  </a:moveTo>
                  <a:lnTo>
                    <a:pt x="46527665" y="20297212"/>
                  </a:lnTo>
                  <a:lnTo>
                    <a:pt x="46527665" y="20441991"/>
                  </a:lnTo>
                  <a:lnTo>
                    <a:pt x="46382887" y="20441991"/>
                  </a:lnTo>
                  <a:lnTo>
                    <a:pt x="46382887" y="20297212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20297212"/>
                  </a:lnTo>
                  <a:lnTo>
                    <a:pt x="0" y="20297212"/>
                  </a:lnTo>
                  <a:lnTo>
                    <a:pt x="0" y="144780"/>
                  </a:lnTo>
                  <a:close/>
                  <a:moveTo>
                    <a:pt x="0" y="20297212"/>
                  </a:moveTo>
                  <a:lnTo>
                    <a:pt x="144780" y="20297212"/>
                  </a:lnTo>
                  <a:lnTo>
                    <a:pt x="144780" y="20441991"/>
                  </a:lnTo>
                  <a:lnTo>
                    <a:pt x="0" y="20441991"/>
                  </a:lnTo>
                  <a:lnTo>
                    <a:pt x="0" y="20297212"/>
                  </a:lnTo>
                  <a:close/>
                  <a:moveTo>
                    <a:pt x="46382887" y="144780"/>
                  </a:moveTo>
                  <a:lnTo>
                    <a:pt x="46527665" y="144780"/>
                  </a:lnTo>
                  <a:lnTo>
                    <a:pt x="46527665" y="20297212"/>
                  </a:lnTo>
                  <a:lnTo>
                    <a:pt x="46382887" y="20297212"/>
                  </a:lnTo>
                  <a:lnTo>
                    <a:pt x="46382887" y="144780"/>
                  </a:lnTo>
                  <a:close/>
                  <a:moveTo>
                    <a:pt x="144780" y="20297212"/>
                  </a:moveTo>
                  <a:lnTo>
                    <a:pt x="46382887" y="20297212"/>
                  </a:lnTo>
                  <a:lnTo>
                    <a:pt x="46382887" y="20441991"/>
                  </a:lnTo>
                  <a:lnTo>
                    <a:pt x="144780" y="20441991"/>
                  </a:lnTo>
                  <a:lnTo>
                    <a:pt x="144780" y="20297212"/>
                  </a:lnTo>
                  <a:close/>
                  <a:moveTo>
                    <a:pt x="46382887" y="0"/>
                  </a:moveTo>
                  <a:lnTo>
                    <a:pt x="46527665" y="0"/>
                  </a:lnTo>
                  <a:lnTo>
                    <a:pt x="46527665" y="144780"/>
                  </a:lnTo>
                  <a:lnTo>
                    <a:pt x="46382887" y="144780"/>
                  </a:lnTo>
                  <a:lnTo>
                    <a:pt x="46382887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46382887" y="0"/>
                  </a:lnTo>
                  <a:lnTo>
                    <a:pt x="46382887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2E414D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2700000">
            <a:off x="14775977" y="-558569"/>
            <a:ext cx="5136684" cy="4819144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278033" y="3260807"/>
            <a:ext cx="15188777" cy="54986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40" lvl="1" indent="-280670" algn="just">
              <a:lnSpc>
                <a:spcPts val="4759"/>
              </a:lnSpc>
              <a:buFont typeface="Arial"/>
              <a:buChar char="•"/>
            </a:pPr>
            <a:r>
              <a:rPr lang="en-US" sz="3400" dirty="0">
                <a:solidFill>
                  <a:srgbClr val="000000"/>
                </a:solidFill>
                <a:latin typeface="Open Sans Light"/>
              </a:rPr>
              <a:t>https://luminousmen.com/post/descriptive-and-inferential-statistics</a:t>
            </a:r>
          </a:p>
          <a:p>
            <a:pPr marL="561340" lvl="1" indent="-280670" algn="just">
              <a:lnSpc>
                <a:spcPts val="4759"/>
              </a:lnSpc>
              <a:buFont typeface="Arial"/>
              <a:buChar char="•"/>
            </a:pPr>
            <a:r>
              <a:rPr lang="en-US" sz="3399" dirty="0">
                <a:solidFill>
                  <a:srgbClr val="000000"/>
                </a:solidFill>
                <a:latin typeface="Open Sans Light"/>
              </a:rPr>
              <a:t>https://towardsdatascience.com/data-science-simplified-key-concepts-of-statistical-learning-45648049709e</a:t>
            </a:r>
          </a:p>
          <a:p>
            <a:pPr marL="561340" lvl="1" indent="-280670" algn="just">
              <a:lnSpc>
                <a:spcPts val="4759"/>
              </a:lnSpc>
              <a:buFont typeface="Arial"/>
              <a:buChar char="•"/>
            </a:pPr>
            <a:r>
              <a:rPr lang="en-US" sz="3399" dirty="0">
                <a:solidFill>
                  <a:srgbClr val="000000"/>
                </a:solidFill>
                <a:latin typeface="Open Sans Light"/>
              </a:rPr>
              <a:t>Stuart J. Russell, Peter </a:t>
            </a:r>
            <a:r>
              <a:rPr lang="en-US" sz="3399" dirty="0" err="1">
                <a:solidFill>
                  <a:srgbClr val="000000"/>
                </a:solidFill>
                <a:latin typeface="Open Sans Light"/>
              </a:rPr>
              <a:t>Norvig</a:t>
            </a:r>
            <a:r>
              <a:rPr lang="en-US" sz="3399" dirty="0">
                <a:solidFill>
                  <a:srgbClr val="000000"/>
                </a:solidFill>
                <a:latin typeface="Open Sans Light"/>
              </a:rPr>
              <a:t>, Artificial Intelligence: A Modern Approach (2010), Prentice Hal</a:t>
            </a:r>
          </a:p>
          <a:p>
            <a:pPr marL="561340" lvl="1" indent="-280670" algn="just">
              <a:lnSpc>
                <a:spcPts val="4759"/>
              </a:lnSpc>
              <a:buFont typeface="Arial"/>
              <a:buChar char="•"/>
            </a:pPr>
            <a:r>
              <a:rPr lang="en-US" sz="3399" dirty="0">
                <a:solidFill>
                  <a:srgbClr val="000000"/>
                </a:solidFill>
                <a:latin typeface="Open Sans Light"/>
              </a:rPr>
              <a:t>http://scott.fortmann-roe.com/docs/BiasVariance.html</a:t>
            </a:r>
          </a:p>
          <a:p>
            <a:pPr marL="561340" lvl="1" indent="-280670" algn="just">
              <a:lnSpc>
                <a:spcPts val="4759"/>
              </a:lnSpc>
              <a:buFont typeface="Arial"/>
              <a:buChar char="•"/>
            </a:pPr>
            <a:r>
              <a:rPr lang="en-US" sz="3399" dirty="0">
                <a:solidFill>
                  <a:srgbClr val="000000"/>
                </a:solidFill>
                <a:latin typeface="Open Sans Light"/>
                <a:hlinkClick r:id="rId3"/>
              </a:rPr>
              <a:t>https://</a:t>
            </a:r>
            <a:r>
              <a:rPr lang="en-US" sz="3399" dirty="0" smtClean="0">
                <a:solidFill>
                  <a:srgbClr val="000000"/>
                </a:solidFill>
                <a:latin typeface="Open Sans Light"/>
                <a:hlinkClick r:id="rId3"/>
              </a:rPr>
              <a:t>towardsdatascience.com/all-machine-learning-models-explained-in-6-minutes-9fe30ff6776a</a:t>
            </a:r>
            <a:endParaRPr lang="en-US" sz="3399" dirty="0" smtClean="0">
              <a:solidFill>
                <a:srgbClr val="000000"/>
              </a:solidFill>
              <a:latin typeface="Open Sans Light"/>
            </a:endParaRPr>
          </a:p>
          <a:p>
            <a:pPr marL="561340" lvl="1" indent="-280670" algn="just">
              <a:lnSpc>
                <a:spcPts val="4759"/>
              </a:lnSpc>
              <a:buFont typeface="Arial"/>
              <a:buChar char="•"/>
            </a:pPr>
            <a:r>
              <a:rPr lang="en-US" sz="3399" dirty="0">
                <a:solidFill>
                  <a:srgbClr val="000000"/>
                </a:solidFill>
                <a:latin typeface="Open Sans Light"/>
              </a:rPr>
              <a:t>https://www.wikihow.com/Calculate-Probability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3EB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36227" y="-441805"/>
            <a:ext cx="4262403" cy="11170609"/>
            <a:chOff x="0" y="0"/>
            <a:chExt cx="10121532" cy="26525802"/>
          </a:xfrm>
        </p:grpSpPr>
        <p:sp>
          <p:nvSpPr>
            <p:cNvPr id="3" name="Freeform 3"/>
            <p:cNvSpPr/>
            <p:nvPr/>
          </p:nvSpPr>
          <p:spPr>
            <a:xfrm>
              <a:off x="72390" y="72390"/>
              <a:ext cx="9976752" cy="26381022"/>
            </a:xfrm>
            <a:custGeom>
              <a:avLst/>
              <a:gdLst/>
              <a:ahLst/>
              <a:cxnLst/>
              <a:rect l="l" t="t" r="r" b="b"/>
              <a:pathLst>
                <a:path w="9976752" h="26381022">
                  <a:moveTo>
                    <a:pt x="0" y="0"/>
                  </a:moveTo>
                  <a:lnTo>
                    <a:pt x="9976752" y="0"/>
                  </a:lnTo>
                  <a:lnTo>
                    <a:pt x="9976752" y="26381022"/>
                  </a:lnTo>
                  <a:lnTo>
                    <a:pt x="0" y="263810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AFEFF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10121532" cy="26525801"/>
            </a:xfrm>
            <a:custGeom>
              <a:avLst/>
              <a:gdLst/>
              <a:ahLst/>
              <a:cxnLst/>
              <a:rect l="l" t="t" r="r" b="b"/>
              <a:pathLst>
                <a:path w="10121532" h="26525801">
                  <a:moveTo>
                    <a:pt x="9976751" y="26381022"/>
                  </a:moveTo>
                  <a:lnTo>
                    <a:pt x="10121532" y="26381022"/>
                  </a:lnTo>
                  <a:lnTo>
                    <a:pt x="10121532" y="26525801"/>
                  </a:lnTo>
                  <a:lnTo>
                    <a:pt x="9976751" y="26525801"/>
                  </a:lnTo>
                  <a:lnTo>
                    <a:pt x="9976751" y="26381022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26381022"/>
                  </a:lnTo>
                  <a:lnTo>
                    <a:pt x="0" y="26381022"/>
                  </a:lnTo>
                  <a:lnTo>
                    <a:pt x="0" y="144780"/>
                  </a:lnTo>
                  <a:close/>
                  <a:moveTo>
                    <a:pt x="0" y="26381022"/>
                  </a:moveTo>
                  <a:lnTo>
                    <a:pt x="144780" y="26381022"/>
                  </a:lnTo>
                  <a:lnTo>
                    <a:pt x="144780" y="26525801"/>
                  </a:lnTo>
                  <a:lnTo>
                    <a:pt x="0" y="26525801"/>
                  </a:lnTo>
                  <a:lnTo>
                    <a:pt x="0" y="26381022"/>
                  </a:lnTo>
                  <a:close/>
                  <a:moveTo>
                    <a:pt x="9976751" y="144780"/>
                  </a:moveTo>
                  <a:lnTo>
                    <a:pt x="10121532" y="144780"/>
                  </a:lnTo>
                  <a:lnTo>
                    <a:pt x="10121532" y="26381022"/>
                  </a:lnTo>
                  <a:lnTo>
                    <a:pt x="9976751" y="26381022"/>
                  </a:lnTo>
                  <a:lnTo>
                    <a:pt x="9976751" y="144780"/>
                  </a:lnTo>
                  <a:close/>
                  <a:moveTo>
                    <a:pt x="144780" y="26381022"/>
                  </a:moveTo>
                  <a:lnTo>
                    <a:pt x="9976751" y="26381022"/>
                  </a:lnTo>
                  <a:lnTo>
                    <a:pt x="9976751" y="26525801"/>
                  </a:lnTo>
                  <a:lnTo>
                    <a:pt x="144780" y="26525801"/>
                  </a:lnTo>
                  <a:lnTo>
                    <a:pt x="144780" y="26381022"/>
                  </a:lnTo>
                  <a:close/>
                  <a:moveTo>
                    <a:pt x="9976751" y="0"/>
                  </a:moveTo>
                  <a:lnTo>
                    <a:pt x="10121532" y="0"/>
                  </a:lnTo>
                  <a:lnTo>
                    <a:pt x="10121532" y="144780"/>
                  </a:lnTo>
                  <a:lnTo>
                    <a:pt x="9976751" y="144780"/>
                  </a:lnTo>
                  <a:lnTo>
                    <a:pt x="9976751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9976751" y="0"/>
                  </a:lnTo>
                  <a:lnTo>
                    <a:pt x="9976751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2E414D"/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7781809" y="5191125"/>
            <a:ext cx="7892750" cy="10953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325"/>
              </a:lnSpc>
            </a:pPr>
            <a:r>
              <a:rPr lang="en-US" sz="7500" spc="165">
                <a:solidFill>
                  <a:srgbClr val="2E414D"/>
                </a:solidFill>
                <a:latin typeface="Sifonn"/>
              </a:rPr>
              <a:t>Thank You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5400000">
            <a:off x="13863320" y="-708355"/>
            <a:ext cx="5136684" cy="481914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3EB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42004" y="2163898"/>
            <a:ext cx="18772008" cy="8463171"/>
            <a:chOff x="0" y="0"/>
            <a:chExt cx="44576135" cy="20096701"/>
          </a:xfrm>
        </p:grpSpPr>
        <p:sp>
          <p:nvSpPr>
            <p:cNvPr id="3" name="Freeform 3"/>
            <p:cNvSpPr/>
            <p:nvPr/>
          </p:nvSpPr>
          <p:spPr>
            <a:xfrm>
              <a:off x="72390" y="72390"/>
              <a:ext cx="44431356" cy="19951921"/>
            </a:xfrm>
            <a:custGeom>
              <a:avLst/>
              <a:gdLst/>
              <a:ahLst/>
              <a:cxnLst/>
              <a:rect l="l" t="t" r="r" b="b"/>
              <a:pathLst>
                <a:path w="44431356" h="19951921">
                  <a:moveTo>
                    <a:pt x="0" y="0"/>
                  </a:moveTo>
                  <a:lnTo>
                    <a:pt x="44431356" y="0"/>
                  </a:lnTo>
                  <a:lnTo>
                    <a:pt x="44431356" y="19951921"/>
                  </a:lnTo>
                  <a:lnTo>
                    <a:pt x="0" y="199519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AFEFF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44576135" cy="20096700"/>
            </a:xfrm>
            <a:custGeom>
              <a:avLst/>
              <a:gdLst/>
              <a:ahLst/>
              <a:cxnLst/>
              <a:rect l="l" t="t" r="r" b="b"/>
              <a:pathLst>
                <a:path w="44576135" h="20096700">
                  <a:moveTo>
                    <a:pt x="44431356" y="19951922"/>
                  </a:moveTo>
                  <a:lnTo>
                    <a:pt x="44576135" y="19951922"/>
                  </a:lnTo>
                  <a:lnTo>
                    <a:pt x="44576135" y="20096700"/>
                  </a:lnTo>
                  <a:lnTo>
                    <a:pt x="44431356" y="20096700"/>
                  </a:lnTo>
                  <a:lnTo>
                    <a:pt x="44431356" y="19951922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19951922"/>
                  </a:lnTo>
                  <a:lnTo>
                    <a:pt x="0" y="19951922"/>
                  </a:lnTo>
                  <a:lnTo>
                    <a:pt x="0" y="144780"/>
                  </a:lnTo>
                  <a:close/>
                  <a:moveTo>
                    <a:pt x="0" y="19951922"/>
                  </a:moveTo>
                  <a:lnTo>
                    <a:pt x="144780" y="19951922"/>
                  </a:lnTo>
                  <a:lnTo>
                    <a:pt x="144780" y="20096700"/>
                  </a:lnTo>
                  <a:lnTo>
                    <a:pt x="0" y="20096700"/>
                  </a:lnTo>
                  <a:lnTo>
                    <a:pt x="0" y="19951922"/>
                  </a:lnTo>
                  <a:close/>
                  <a:moveTo>
                    <a:pt x="44431356" y="144780"/>
                  </a:moveTo>
                  <a:lnTo>
                    <a:pt x="44576135" y="144780"/>
                  </a:lnTo>
                  <a:lnTo>
                    <a:pt x="44576135" y="19951922"/>
                  </a:lnTo>
                  <a:lnTo>
                    <a:pt x="44431356" y="19951922"/>
                  </a:lnTo>
                  <a:lnTo>
                    <a:pt x="44431356" y="144780"/>
                  </a:lnTo>
                  <a:close/>
                  <a:moveTo>
                    <a:pt x="144780" y="19951922"/>
                  </a:moveTo>
                  <a:lnTo>
                    <a:pt x="44431356" y="19951922"/>
                  </a:lnTo>
                  <a:lnTo>
                    <a:pt x="44431356" y="20096700"/>
                  </a:lnTo>
                  <a:lnTo>
                    <a:pt x="144780" y="20096700"/>
                  </a:lnTo>
                  <a:lnTo>
                    <a:pt x="144780" y="19951922"/>
                  </a:lnTo>
                  <a:close/>
                  <a:moveTo>
                    <a:pt x="44431356" y="0"/>
                  </a:moveTo>
                  <a:lnTo>
                    <a:pt x="44576135" y="0"/>
                  </a:lnTo>
                  <a:lnTo>
                    <a:pt x="44576135" y="144780"/>
                  </a:lnTo>
                  <a:lnTo>
                    <a:pt x="44431356" y="144780"/>
                  </a:lnTo>
                  <a:lnTo>
                    <a:pt x="44431356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44431356" y="0"/>
                  </a:lnTo>
                  <a:lnTo>
                    <a:pt x="44431356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2E414D"/>
            </a:solidFill>
          </p:spPr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5400000">
            <a:off x="-1539642" y="6848728"/>
            <a:ext cx="5136684" cy="4819144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8891626" y="3313563"/>
            <a:ext cx="9012303" cy="675279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250231" y="504838"/>
            <a:ext cx="15459283" cy="10953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325"/>
              </a:lnSpc>
            </a:pPr>
            <a:r>
              <a:rPr lang="en-US" sz="7500" spc="165">
                <a:solidFill>
                  <a:srgbClr val="2E414D"/>
                </a:solidFill>
                <a:latin typeface="Sifonn"/>
              </a:rPr>
              <a:t>What is Statistics?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50231" y="2435225"/>
            <a:ext cx="16230600" cy="38157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040"/>
              </a:lnSpc>
            </a:pPr>
            <a:r>
              <a:rPr lang="en-US" sz="3600" dirty="0">
                <a:solidFill>
                  <a:srgbClr val="000000"/>
                </a:solidFill>
                <a:latin typeface="Open Sans"/>
              </a:rPr>
              <a:t>Statistics is a mathematical body of science that pertains </a:t>
            </a:r>
            <a:r>
              <a:rPr lang="en-US" sz="3600" dirty="0" smtClean="0">
                <a:solidFill>
                  <a:srgbClr val="000000"/>
                </a:solidFill>
                <a:latin typeface="Open Sans"/>
              </a:rPr>
              <a:t>to the </a:t>
            </a:r>
            <a:r>
              <a:rPr lang="en-US" sz="3600" dirty="0">
                <a:solidFill>
                  <a:srgbClr val="000000"/>
                </a:solidFill>
                <a:latin typeface="Open Sans"/>
              </a:rPr>
              <a:t>collection, analysis, interpretation or </a:t>
            </a:r>
            <a:r>
              <a:rPr lang="en-US" sz="3600" dirty="0" err="1">
                <a:solidFill>
                  <a:srgbClr val="000000"/>
                </a:solidFill>
                <a:latin typeface="Open Sans"/>
              </a:rPr>
              <a:t>explanation,and</a:t>
            </a:r>
            <a:r>
              <a:rPr lang="en-US" sz="3600" dirty="0">
                <a:solidFill>
                  <a:srgbClr val="000000"/>
                </a:solidFill>
                <a:latin typeface="Open Sans"/>
              </a:rPr>
              <a:t> presentation of data.</a:t>
            </a:r>
          </a:p>
          <a:p>
            <a:pPr algn="just">
              <a:lnSpc>
                <a:spcPts val="5040"/>
              </a:lnSpc>
            </a:pPr>
            <a:r>
              <a:rPr lang="en-US" sz="3600" dirty="0">
                <a:solidFill>
                  <a:srgbClr val="000000"/>
                </a:solidFill>
                <a:latin typeface="Open Sans"/>
              </a:rPr>
              <a:t>There are two type of Statistics,</a:t>
            </a:r>
          </a:p>
          <a:p>
            <a:pPr marL="594360" lvl="1" indent="-297180" algn="just">
              <a:lnSpc>
                <a:spcPts val="5040"/>
              </a:lnSpc>
              <a:buFont typeface="Arial"/>
              <a:buChar char="•"/>
            </a:pPr>
            <a:r>
              <a:rPr lang="en-US" sz="3600" dirty="0">
                <a:solidFill>
                  <a:srgbClr val="000000"/>
                </a:solidFill>
                <a:latin typeface="Open Sans"/>
              </a:rPr>
              <a:t>Descriptive Statistics</a:t>
            </a:r>
          </a:p>
          <a:p>
            <a:pPr marL="594360" lvl="1" indent="-297180" algn="just">
              <a:lnSpc>
                <a:spcPts val="5040"/>
              </a:lnSpc>
              <a:buFont typeface="Arial"/>
              <a:buChar char="•"/>
            </a:pPr>
            <a:r>
              <a:rPr lang="en-US" sz="3600" dirty="0">
                <a:solidFill>
                  <a:srgbClr val="000000"/>
                </a:solidFill>
                <a:latin typeface="Open Sans"/>
              </a:rPr>
              <a:t>Inferential Statistics</a:t>
            </a:r>
          </a:p>
          <a:p>
            <a:pPr algn="just">
              <a:lnSpc>
                <a:spcPts val="5040"/>
              </a:lnSpc>
            </a:pPr>
            <a:endParaRPr lang="en-US" sz="3600" dirty="0">
              <a:solidFill>
                <a:srgbClr val="000000"/>
              </a:solidFill>
              <a:latin typeface="Open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3EB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47775" y="-300109"/>
            <a:ext cx="9391775" cy="10887218"/>
            <a:chOff x="0" y="0"/>
            <a:chExt cx="22301772" cy="25852861"/>
          </a:xfrm>
        </p:grpSpPr>
        <p:sp>
          <p:nvSpPr>
            <p:cNvPr id="3" name="Freeform 3"/>
            <p:cNvSpPr/>
            <p:nvPr/>
          </p:nvSpPr>
          <p:spPr>
            <a:xfrm>
              <a:off x="72390" y="72390"/>
              <a:ext cx="22156993" cy="25708081"/>
            </a:xfrm>
            <a:custGeom>
              <a:avLst/>
              <a:gdLst/>
              <a:ahLst/>
              <a:cxnLst/>
              <a:rect l="l" t="t" r="r" b="b"/>
              <a:pathLst>
                <a:path w="22156993" h="25708081">
                  <a:moveTo>
                    <a:pt x="0" y="0"/>
                  </a:moveTo>
                  <a:lnTo>
                    <a:pt x="22156993" y="0"/>
                  </a:lnTo>
                  <a:lnTo>
                    <a:pt x="22156993" y="25708081"/>
                  </a:lnTo>
                  <a:lnTo>
                    <a:pt x="0" y="257080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AFEFF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22301772" cy="25852861"/>
            </a:xfrm>
            <a:custGeom>
              <a:avLst/>
              <a:gdLst/>
              <a:ahLst/>
              <a:cxnLst/>
              <a:rect l="l" t="t" r="r" b="b"/>
              <a:pathLst>
                <a:path w="22301772" h="25852861">
                  <a:moveTo>
                    <a:pt x="22156992" y="25708080"/>
                  </a:moveTo>
                  <a:lnTo>
                    <a:pt x="22301772" y="25708080"/>
                  </a:lnTo>
                  <a:lnTo>
                    <a:pt x="22301772" y="25852861"/>
                  </a:lnTo>
                  <a:lnTo>
                    <a:pt x="22156992" y="25852861"/>
                  </a:lnTo>
                  <a:lnTo>
                    <a:pt x="22156992" y="25708080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25708080"/>
                  </a:lnTo>
                  <a:lnTo>
                    <a:pt x="0" y="25708080"/>
                  </a:lnTo>
                  <a:lnTo>
                    <a:pt x="0" y="144780"/>
                  </a:lnTo>
                  <a:close/>
                  <a:moveTo>
                    <a:pt x="0" y="25708080"/>
                  </a:moveTo>
                  <a:lnTo>
                    <a:pt x="144780" y="25708080"/>
                  </a:lnTo>
                  <a:lnTo>
                    <a:pt x="144780" y="25852861"/>
                  </a:lnTo>
                  <a:lnTo>
                    <a:pt x="0" y="25852861"/>
                  </a:lnTo>
                  <a:lnTo>
                    <a:pt x="0" y="25708080"/>
                  </a:lnTo>
                  <a:close/>
                  <a:moveTo>
                    <a:pt x="22156992" y="144780"/>
                  </a:moveTo>
                  <a:lnTo>
                    <a:pt x="22301772" y="144780"/>
                  </a:lnTo>
                  <a:lnTo>
                    <a:pt x="22301772" y="25708080"/>
                  </a:lnTo>
                  <a:lnTo>
                    <a:pt x="22156992" y="25708080"/>
                  </a:lnTo>
                  <a:lnTo>
                    <a:pt x="22156992" y="144780"/>
                  </a:lnTo>
                  <a:close/>
                  <a:moveTo>
                    <a:pt x="144780" y="25708080"/>
                  </a:moveTo>
                  <a:lnTo>
                    <a:pt x="22156992" y="25708080"/>
                  </a:lnTo>
                  <a:lnTo>
                    <a:pt x="22156992" y="25852861"/>
                  </a:lnTo>
                  <a:lnTo>
                    <a:pt x="144780" y="25852861"/>
                  </a:lnTo>
                  <a:lnTo>
                    <a:pt x="144780" y="25708080"/>
                  </a:lnTo>
                  <a:close/>
                  <a:moveTo>
                    <a:pt x="22156992" y="0"/>
                  </a:moveTo>
                  <a:lnTo>
                    <a:pt x="22301772" y="0"/>
                  </a:lnTo>
                  <a:lnTo>
                    <a:pt x="22301772" y="144780"/>
                  </a:lnTo>
                  <a:lnTo>
                    <a:pt x="22156992" y="144780"/>
                  </a:lnTo>
                  <a:lnTo>
                    <a:pt x="22156992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22156992" y="0"/>
                  </a:lnTo>
                  <a:lnTo>
                    <a:pt x="22156992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2E414D"/>
            </a:solidFill>
          </p:spPr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5400000">
            <a:off x="6612110" y="-1898604"/>
            <a:ext cx="5136684" cy="4819144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561609" y="2703810"/>
            <a:ext cx="3773006" cy="1301900"/>
            <a:chOff x="0" y="0"/>
            <a:chExt cx="1913890" cy="6604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913890" cy="660400"/>
            </a:xfrm>
            <a:custGeom>
              <a:avLst/>
              <a:gdLst/>
              <a:ahLst/>
              <a:cxnLst/>
              <a:rect l="l" t="t" r="r" b="b"/>
              <a:pathLst>
                <a:path w="1913890" h="660400">
                  <a:moveTo>
                    <a:pt x="1789430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789430" y="0"/>
                  </a:lnTo>
                  <a:cubicBezTo>
                    <a:pt x="1858010" y="0"/>
                    <a:pt x="1913890" y="55880"/>
                    <a:pt x="1913890" y="124460"/>
                  </a:cubicBezTo>
                  <a:lnTo>
                    <a:pt x="1913890" y="535940"/>
                  </a:lnTo>
                  <a:cubicBezTo>
                    <a:pt x="1913890" y="604520"/>
                    <a:pt x="1858010" y="660400"/>
                    <a:pt x="1789430" y="660400"/>
                  </a:cubicBezTo>
                  <a:close/>
                </a:path>
              </a:pathLst>
            </a:custGeom>
            <a:solidFill>
              <a:srgbClr val="E5D54D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11810113" y="2703810"/>
            <a:ext cx="3773006" cy="1301900"/>
            <a:chOff x="0" y="0"/>
            <a:chExt cx="1913890" cy="6604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913890" cy="660400"/>
            </a:xfrm>
            <a:custGeom>
              <a:avLst/>
              <a:gdLst/>
              <a:ahLst/>
              <a:cxnLst/>
              <a:rect l="l" t="t" r="r" b="b"/>
              <a:pathLst>
                <a:path w="1913890" h="660400">
                  <a:moveTo>
                    <a:pt x="1789430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789430" y="0"/>
                  </a:lnTo>
                  <a:cubicBezTo>
                    <a:pt x="1858010" y="0"/>
                    <a:pt x="1913890" y="55880"/>
                    <a:pt x="1913890" y="124460"/>
                  </a:cubicBezTo>
                  <a:lnTo>
                    <a:pt x="1913890" y="535940"/>
                  </a:lnTo>
                  <a:cubicBezTo>
                    <a:pt x="1913890" y="604520"/>
                    <a:pt x="1858010" y="660400"/>
                    <a:pt x="1789430" y="660400"/>
                  </a:cubicBezTo>
                  <a:close/>
                </a:path>
              </a:pathLst>
            </a:custGeom>
            <a:solidFill>
              <a:srgbClr val="E5D54D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452452" y="5340927"/>
            <a:ext cx="3773006" cy="1301900"/>
            <a:chOff x="0" y="0"/>
            <a:chExt cx="1913890" cy="6604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913890" cy="660400"/>
            </a:xfrm>
            <a:custGeom>
              <a:avLst/>
              <a:gdLst/>
              <a:ahLst/>
              <a:cxnLst/>
              <a:rect l="l" t="t" r="r" b="b"/>
              <a:pathLst>
                <a:path w="1913890" h="660400">
                  <a:moveTo>
                    <a:pt x="1789430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789430" y="0"/>
                  </a:lnTo>
                  <a:cubicBezTo>
                    <a:pt x="1858010" y="0"/>
                    <a:pt x="1913890" y="55880"/>
                    <a:pt x="1913890" y="124460"/>
                  </a:cubicBezTo>
                  <a:lnTo>
                    <a:pt x="1913890" y="535940"/>
                  </a:lnTo>
                  <a:cubicBezTo>
                    <a:pt x="1913890" y="604520"/>
                    <a:pt x="1858010" y="660400"/>
                    <a:pt x="1789430" y="660400"/>
                  </a:cubicBezTo>
                  <a:close/>
                </a:path>
              </a:pathLst>
            </a:custGeom>
            <a:solidFill>
              <a:srgbClr val="E5D54D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4884377" y="5340927"/>
            <a:ext cx="3773006" cy="1301900"/>
            <a:chOff x="0" y="0"/>
            <a:chExt cx="1913890" cy="6604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913890" cy="660400"/>
            </a:xfrm>
            <a:custGeom>
              <a:avLst/>
              <a:gdLst/>
              <a:ahLst/>
              <a:cxnLst/>
              <a:rect l="l" t="t" r="r" b="b"/>
              <a:pathLst>
                <a:path w="1913890" h="660400">
                  <a:moveTo>
                    <a:pt x="1789430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789430" y="0"/>
                  </a:lnTo>
                  <a:cubicBezTo>
                    <a:pt x="1858010" y="0"/>
                    <a:pt x="1913890" y="55880"/>
                    <a:pt x="1913890" y="124460"/>
                  </a:cubicBezTo>
                  <a:lnTo>
                    <a:pt x="1913890" y="535940"/>
                  </a:lnTo>
                  <a:cubicBezTo>
                    <a:pt x="1913890" y="604520"/>
                    <a:pt x="1858010" y="660400"/>
                    <a:pt x="1789430" y="660400"/>
                  </a:cubicBezTo>
                  <a:close/>
                </a:path>
              </a:pathLst>
            </a:custGeom>
            <a:solidFill>
              <a:srgbClr val="E5D54D"/>
            </a:solidFill>
          </p:spPr>
        </p:sp>
      </p:grpSp>
      <p:grpSp>
        <p:nvGrpSpPr>
          <p:cNvPr id="14" name="Group 14"/>
          <p:cNvGrpSpPr/>
          <p:nvPr/>
        </p:nvGrpSpPr>
        <p:grpSpPr>
          <a:xfrm>
            <a:off x="14135446" y="5340927"/>
            <a:ext cx="3773006" cy="1301900"/>
            <a:chOff x="0" y="0"/>
            <a:chExt cx="1913890" cy="6604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913890" cy="660400"/>
            </a:xfrm>
            <a:custGeom>
              <a:avLst/>
              <a:gdLst/>
              <a:ahLst/>
              <a:cxnLst/>
              <a:rect l="l" t="t" r="r" b="b"/>
              <a:pathLst>
                <a:path w="1913890" h="660400">
                  <a:moveTo>
                    <a:pt x="1789430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789430" y="0"/>
                  </a:lnTo>
                  <a:cubicBezTo>
                    <a:pt x="1858010" y="0"/>
                    <a:pt x="1913890" y="55880"/>
                    <a:pt x="1913890" y="124460"/>
                  </a:cubicBezTo>
                  <a:lnTo>
                    <a:pt x="1913890" y="535940"/>
                  </a:lnTo>
                  <a:cubicBezTo>
                    <a:pt x="1913890" y="604520"/>
                    <a:pt x="1858010" y="660400"/>
                    <a:pt x="1789430" y="660400"/>
                  </a:cubicBezTo>
                  <a:close/>
                </a:path>
              </a:pathLst>
            </a:custGeom>
            <a:solidFill>
              <a:srgbClr val="E5D54D"/>
            </a:solidFill>
          </p:spPr>
        </p:sp>
      </p:grpSp>
      <p:grpSp>
        <p:nvGrpSpPr>
          <p:cNvPr id="16" name="Group 16"/>
          <p:cNvGrpSpPr/>
          <p:nvPr/>
        </p:nvGrpSpPr>
        <p:grpSpPr>
          <a:xfrm>
            <a:off x="9703521" y="5340927"/>
            <a:ext cx="3773006" cy="1301900"/>
            <a:chOff x="0" y="0"/>
            <a:chExt cx="1913890" cy="6604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913890" cy="660400"/>
            </a:xfrm>
            <a:custGeom>
              <a:avLst/>
              <a:gdLst/>
              <a:ahLst/>
              <a:cxnLst/>
              <a:rect l="l" t="t" r="r" b="b"/>
              <a:pathLst>
                <a:path w="1913890" h="660400">
                  <a:moveTo>
                    <a:pt x="1789430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789430" y="0"/>
                  </a:lnTo>
                  <a:cubicBezTo>
                    <a:pt x="1858010" y="0"/>
                    <a:pt x="1913890" y="55880"/>
                    <a:pt x="1913890" y="124460"/>
                  </a:cubicBezTo>
                  <a:lnTo>
                    <a:pt x="1913890" y="535940"/>
                  </a:lnTo>
                  <a:cubicBezTo>
                    <a:pt x="1913890" y="604520"/>
                    <a:pt x="1858010" y="660400"/>
                    <a:pt x="1789430" y="660400"/>
                  </a:cubicBezTo>
                  <a:close/>
                </a:path>
              </a:pathLst>
            </a:custGeom>
            <a:solidFill>
              <a:srgbClr val="E5D54D"/>
            </a:solidFill>
          </p:spPr>
        </p:sp>
      </p:grpSp>
      <p:sp>
        <p:nvSpPr>
          <p:cNvPr id="18" name="TextBox 18"/>
          <p:cNvSpPr txBox="1"/>
          <p:nvPr/>
        </p:nvSpPr>
        <p:spPr>
          <a:xfrm>
            <a:off x="4225458" y="267920"/>
            <a:ext cx="9909989" cy="10953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325"/>
              </a:lnSpc>
            </a:pPr>
            <a:r>
              <a:rPr lang="en-US" sz="7500" spc="165">
                <a:solidFill>
                  <a:srgbClr val="2E414D"/>
                </a:solidFill>
                <a:latin typeface="Sifonn"/>
              </a:rPr>
              <a:t>TYPE OF VARIABLE</a:t>
            </a:r>
          </a:p>
        </p:txBody>
      </p:sp>
      <p:grpSp>
        <p:nvGrpSpPr>
          <p:cNvPr id="19" name="Group 19"/>
          <p:cNvGrpSpPr/>
          <p:nvPr/>
        </p:nvGrpSpPr>
        <p:grpSpPr>
          <a:xfrm rot="8405091">
            <a:off x="2696174" y="4578900"/>
            <a:ext cx="1854090" cy="247625"/>
            <a:chOff x="0" y="0"/>
            <a:chExt cx="3803650" cy="508000"/>
          </a:xfrm>
        </p:grpSpPr>
        <p:sp>
          <p:nvSpPr>
            <p:cNvPr id="20" name="Freeform 20"/>
            <p:cNvSpPr/>
            <p:nvPr/>
          </p:nvSpPr>
          <p:spPr>
            <a:xfrm>
              <a:off x="0" y="215900"/>
              <a:ext cx="3507740" cy="76200"/>
            </a:xfrm>
            <a:custGeom>
              <a:avLst/>
              <a:gdLst/>
              <a:ahLst/>
              <a:cxnLst/>
              <a:rect l="l" t="t" r="r" b="b"/>
              <a:pathLst>
                <a:path w="3507740" h="76200">
                  <a:moveTo>
                    <a:pt x="0" y="0"/>
                  </a:moveTo>
                  <a:lnTo>
                    <a:pt x="3507740" y="0"/>
                  </a:lnTo>
                  <a:lnTo>
                    <a:pt x="3507740" y="76200"/>
                  </a:lnTo>
                  <a:lnTo>
                    <a:pt x="0" y="762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1" name="Freeform 21"/>
            <p:cNvSpPr/>
            <p:nvPr/>
          </p:nvSpPr>
          <p:spPr>
            <a:xfrm>
              <a:off x="3429000" y="1270"/>
              <a:ext cx="374650" cy="505460"/>
            </a:xfrm>
            <a:custGeom>
              <a:avLst/>
              <a:gdLst/>
              <a:ahLst/>
              <a:cxnLst/>
              <a:rect l="l" t="t" r="r" b="b"/>
              <a:pathLst>
                <a:path w="374650" h="505460">
                  <a:moveTo>
                    <a:pt x="0" y="505460"/>
                  </a:moveTo>
                  <a:lnTo>
                    <a:pt x="0" y="0"/>
                  </a:lnTo>
                  <a:lnTo>
                    <a:pt x="374650" y="252730"/>
                  </a:lnTo>
                  <a:close/>
                </a:path>
              </a:pathLst>
            </a:custGeom>
            <a:solidFill>
              <a:srgbClr val="E37529"/>
            </a:solidFill>
          </p:spPr>
        </p:sp>
      </p:grpSp>
      <p:grpSp>
        <p:nvGrpSpPr>
          <p:cNvPr id="22" name="Group 22"/>
          <p:cNvGrpSpPr/>
          <p:nvPr/>
        </p:nvGrpSpPr>
        <p:grpSpPr>
          <a:xfrm rot="2394392">
            <a:off x="4311626" y="4578995"/>
            <a:ext cx="1854090" cy="247625"/>
            <a:chOff x="0" y="0"/>
            <a:chExt cx="3803650" cy="508000"/>
          </a:xfrm>
        </p:grpSpPr>
        <p:sp>
          <p:nvSpPr>
            <p:cNvPr id="23" name="Freeform 23"/>
            <p:cNvSpPr/>
            <p:nvPr/>
          </p:nvSpPr>
          <p:spPr>
            <a:xfrm>
              <a:off x="0" y="215900"/>
              <a:ext cx="3507740" cy="76200"/>
            </a:xfrm>
            <a:custGeom>
              <a:avLst/>
              <a:gdLst/>
              <a:ahLst/>
              <a:cxnLst/>
              <a:rect l="l" t="t" r="r" b="b"/>
              <a:pathLst>
                <a:path w="3507740" h="76200">
                  <a:moveTo>
                    <a:pt x="0" y="0"/>
                  </a:moveTo>
                  <a:lnTo>
                    <a:pt x="3507740" y="0"/>
                  </a:lnTo>
                  <a:lnTo>
                    <a:pt x="3507740" y="76200"/>
                  </a:lnTo>
                  <a:lnTo>
                    <a:pt x="0" y="762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4" name="Freeform 24"/>
            <p:cNvSpPr/>
            <p:nvPr/>
          </p:nvSpPr>
          <p:spPr>
            <a:xfrm>
              <a:off x="3429000" y="1270"/>
              <a:ext cx="374650" cy="505460"/>
            </a:xfrm>
            <a:custGeom>
              <a:avLst/>
              <a:gdLst/>
              <a:ahLst/>
              <a:cxnLst/>
              <a:rect l="l" t="t" r="r" b="b"/>
              <a:pathLst>
                <a:path w="374650" h="505460">
                  <a:moveTo>
                    <a:pt x="0" y="505460"/>
                  </a:moveTo>
                  <a:lnTo>
                    <a:pt x="0" y="0"/>
                  </a:lnTo>
                  <a:lnTo>
                    <a:pt x="374650" y="252730"/>
                  </a:lnTo>
                  <a:close/>
                </a:path>
              </a:pathLst>
            </a:custGeom>
            <a:solidFill>
              <a:srgbClr val="E37529"/>
            </a:solidFill>
          </p:spPr>
        </p:sp>
      </p:grpSp>
      <p:grpSp>
        <p:nvGrpSpPr>
          <p:cNvPr id="25" name="Group 25"/>
          <p:cNvGrpSpPr/>
          <p:nvPr/>
        </p:nvGrpSpPr>
        <p:grpSpPr>
          <a:xfrm rot="2382379">
            <a:off x="13561872" y="4581206"/>
            <a:ext cx="1854090" cy="247625"/>
            <a:chOff x="0" y="0"/>
            <a:chExt cx="3803650" cy="508000"/>
          </a:xfrm>
        </p:grpSpPr>
        <p:sp>
          <p:nvSpPr>
            <p:cNvPr id="26" name="Freeform 26"/>
            <p:cNvSpPr/>
            <p:nvPr/>
          </p:nvSpPr>
          <p:spPr>
            <a:xfrm>
              <a:off x="0" y="215900"/>
              <a:ext cx="3507740" cy="76200"/>
            </a:xfrm>
            <a:custGeom>
              <a:avLst/>
              <a:gdLst/>
              <a:ahLst/>
              <a:cxnLst/>
              <a:rect l="l" t="t" r="r" b="b"/>
              <a:pathLst>
                <a:path w="3507740" h="76200">
                  <a:moveTo>
                    <a:pt x="0" y="0"/>
                  </a:moveTo>
                  <a:lnTo>
                    <a:pt x="3507740" y="0"/>
                  </a:lnTo>
                  <a:lnTo>
                    <a:pt x="3507740" y="76200"/>
                  </a:lnTo>
                  <a:lnTo>
                    <a:pt x="0" y="762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7" name="Freeform 27"/>
            <p:cNvSpPr/>
            <p:nvPr/>
          </p:nvSpPr>
          <p:spPr>
            <a:xfrm>
              <a:off x="3429000" y="1270"/>
              <a:ext cx="374650" cy="505460"/>
            </a:xfrm>
            <a:custGeom>
              <a:avLst/>
              <a:gdLst/>
              <a:ahLst/>
              <a:cxnLst/>
              <a:rect l="l" t="t" r="r" b="b"/>
              <a:pathLst>
                <a:path w="374650" h="505460">
                  <a:moveTo>
                    <a:pt x="0" y="505460"/>
                  </a:moveTo>
                  <a:lnTo>
                    <a:pt x="0" y="0"/>
                  </a:lnTo>
                  <a:lnTo>
                    <a:pt x="374650" y="252730"/>
                  </a:lnTo>
                  <a:close/>
                </a:path>
              </a:pathLst>
            </a:custGeom>
            <a:solidFill>
              <a:srgbClr val="E37529"/>
            </a:solidFill>
          </p:spPr>
        </p:sp>
      </p:grpSp>
      <p:grpSp>
        <p:nvGrpSpPr>
          <p:cNvPr id="28" name="Group 28"/>
          <p:cNvGrpSpPr/>
          <p:nvPr/>
        </p:nvGrpSpPr>
        <p:grpSpPr>
          <a:xfrm rot="8656481">
            <a:off x="11724589" y="4523713"/>
            <a:ext cx="1854090" cy="247625"/>
            <a:chOff x="0" y="0"/>
            <a:chExt cx="3803650" cy="508000"/>
          </a:xfrm>
        </p:grpSpPr>
        <p:sp>
          <p:nvSpPr>
            <p:cNvPr id="29" name="Freeform 29"/>
            <p:cNvSpPr/>
            <p:nvPr/>
          </p:nvSpPr>
          <p:spPr>
            <a:xfrm>
              <a:off x="0" y="215900"/>
              <a:ext cx="3507740" cy="76200"/>
            </a:xfrm>
            <a:custGeom>
              <a:avLst/>
              <a:gdLst/>
              <a:ahLst/>
              <a:cxnLst/>
              <a:rect l="l" t="t" r="r" b="b"/>
              <a:pathLst>
                <a:path w="3507740" h="76200">
                  <a:moveTo>
                    <a:pt x="0" y="0"/>
                  </a:moveTo>
                  <a:lnTo>
                    <a:pt x="3507740" y="0"/>
                  </a:lnTo>
                  <a:lnTo>
                    <a:pt x="3507740" y="76200"/>
                  </a:lnTo>
                  <a:lnTo>
                    <a:pt x="0" y="762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30" name="Freeform 30"/>
            <p:cNvSpPr/>
            <p:nvPr/>
          </p:nvSpPr>
          <p:spPr>
            <a:xfrm>
              <a:off x="3429000" y="1270"/>
              <a:ext cx="374650" cy="505460"/>
            </a:xfrm>
            <a:custGeom>
              <a:avLst/>
              <a:gdLst/>
              <a:ahLst/>
              <a:cxnLst/>
              <a:rect l="l" t="t" r="r" b="b"/>
              <a:pathLst>
                <a:path w="374650" h="505460">
                  <a:moveTo>
                    <a:pt x="0" y="505460"/>
                  </a:moveTo>
                  <a:lnTo>
                    <a:pt x="0" y="0"/>
                  </a:lnTo>
                  <a:lnTo>
                    <a:pt x="374650" y="252730"/>
                  </a:lnTo>
                  <a:close/>
                </a:path>
              </a:pathLst>
            </a:custGeom>
            <a:solidFill>
              <a:srgbClr val="E37529"/>
            </a:solidFill>
          </p:spPr>
        </p:sp>
      </p:grpSp>
      <p:sp>
        <p:nvSpPr>
          <p:cNvPr id="31" name="TextBox 31"/>
          <p:cNvSpPr txBox="1"/>
          <p:nvPr/>
        </p:nvSpPr>
        <p:spPr>
          <a:xfrm>
            <a:off x="3127987" y="3012635"/>
            <a:ext cx="2571433" cy="584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400">
                <a:solidFill>
                  <a:srgbClr val="000000"/>
                </a:solidFill>
                <a:latin typeface="Open Sans Light Bold"/>
              </a:rPr>
              <a:t>NUMERICAL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4494859" y="5666122"/>
            <a:ext cx="3054182" cy="584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400">
                <a:solidFill>
                  <a:srgbClr val="000000"/>
                </a:solidFill>
                <a:latin typeface="Open Sans Light Bold"/>
              </a:rPr>
              <a:t>CATEGORICAL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0597916" y="5666122"/>
            <a:ext cx="2203684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400" dirty="0">
                <a:solidFill>
                  <a:srgbClr val="000000"/>
                </a:solidFill>
                <a:latin typeface="Open Sans Light Bold"/>
              </a:rPr>
              <a:t>ORDINAL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5773851" y="5666122"/>
            <a:ext cx="1994059" cy="584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400" dirty="0">
                <a:solidFill>
                  <a:srgbClr val="000000"/>
                </a:solidFill>
                <a:latin typeface="Open Sans Light Bold"/>
              </a:rPr>
              <a:t>DISCRETE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917218" y="5666122"/>
            <a:ext cx="2843473" cy="584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400">
                <a:solidFill>
                  <a:srgbClr val="000000"/>
                </a:solidFill>
                <a:latin typeface="Open Sans Light Bold"/>
              </a:rPr>
              <a:t>CONTINOUS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2213415" y="3012635"/>
            <a:ext cx="2966403" cy="584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400">
                <a:solidFill>
                  <a:srgbClr val="000000"/>
                </a:solidFill>
                <a:latin typeface="Open Sans Light Bold"/>
              </a:rPr>
              <a:t>CATEGORICAL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4891561" y="7003847"/>
            <a:ext cx="300114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 smtClean="0"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No. of house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 smtClean="0"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No. of cars</a:t>
            </a:r>
            <a:endParaRPr lang="en-US" sz="3200" b="1" dirty="0"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9606346" y="7007824"/>
            <a:ext cx="406675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 smtClean="0"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Education Level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 smtClean="0"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Horse Power Level</a:t>
            </a:r>
            <a:endParaRPr lang="en-US" sz="3200" b="1" dirty="0"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4696714" y="7003847"/>
            <a:ext cx="265046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 smtClean="0"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Gender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 smtClean="0"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True/ False</a:t>
            </a:r>
            <a:endParaRPr lang="en-US" sz="3200" b="1" dirty="0"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452452" y="7003847"/>
            <a:ext cx="302018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 smtClean="0"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Height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 smtClean="0"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Temperature</a:t>
            </a:r>
            <a:endParaRPr lang="en-US" sz="3200" b="1" dirty="0"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47775" y="-300109"/>
            <a:ext cx="9391775" cy="10887218"/>
            <a:chOff x="0" y="0"/>
            <a:chExt cx="22301772" cy="25852861"/>
          </a:xfrm>
        </p:grpSpPr>
        <p:sp>
          <p:nvSpPr>
            <p:cNvPr id="3" name="Freeform 3"/>
            <p:cNvSpPr/>
            <p:nvPr/>
          </p:nvSpPr>
          <p:spPr>
            <a:xfrm>
              <a:off x="72390" y="72390"/>
              <a:ext cx="22156992" cy="25708081"/>
            </a:xfrm>
            <a:custGeom>
              <a:avLst/>
              <a:gdLst/>
              <a:ahLst/>
              <a:cxnLst/>
              <a:rect l="l" t="t" r="r" b="b"/>
              <a:pathLst>
                <a:path w="22156993" h="25708081">
                  <a:moveTo>
                    <a:pt x="0" y="0"/>
                  </a:moveTo>
                  <a:lnTo>
                    <a:pt x="22156993" y="0"/>
                  </a:lnTo>
                  <a:lnTo>
                    <a:pt x="22156993" y="25708081"/>
                  </a:lnTo>
                  <a:lnTo>
                    <a:pt x="0" y="257080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AFEFF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22301772" cy="25852861"/>
            </a:xfrm>
            <a:custGeom>
              <a:avLst/>
              <a:gdLst/>
              <a:ahLst/>
              <a:cxnLst/>
              <a:rect l="l" t="t" r="r" b="b"/>
              <a:pathLst>
                <a:path w="22301772" h="25852861">
                  <a:moveTo>
                    <a:pt x="22156992" y="25708080"/>
                  </a:moveTo>
                  <a:lnTo>
                    <a:pt x="22301772" y="25708080"/>
                  </a:lnTo>
                  <a:lnTo>
                    <a:pt x="22301772" y="25852861"/>
                  </a:lnTo>
                  <a:lnTo>
                    <a:pt x="22156992" y="25852861"/>
                  </a:lnTo>
                  <a:lnTo>
                    <a:pt x="22156992" y="25708080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25708080"/>
                  </a:lnTo>
                  <a:lnTo>
                    <a:pt x="0" y="25708080"/>
                  </a:lnTo>
                  <a:lnTo>
                    <a:pt x="0" y="144780"/>
                  </a:lnTo>
                  <a:close/>
                  <a:moveTo>
                    <a:pt x="0" y="25708080"/>
                  </a:moveTo>
                  <a:lnTo>
                    <a:pt x="144780" y="25708080"/>
                  </a:lnTo>
                  <a:lnTo>
                    <a:pt x="144780" y="25852861"/>
                  </a:lnTo>
                  <a:lnTo>
                    <a:pt x="0" y="25852861"/>
                  </a:lnTo>
                  <a:lnTo>
                    <a:pt x="0" y="25708080"/>
                  </a:lnTo>
                  <a:close/>
                  <a:moveTo>
                    <a:pt x="22156992" y="144780"/>
                  </a:moveTo>
                  <a:lnTo>
                    <a:pt x="22301772" y="144780"/>
                  </a:lnTo>
                  <a:lnTo>
                    <a:pt x="22301772" y="25708080"/>
                  </a:lnTo>
                  <a:lnTo>
                    <a:pt x="22156992" y="25708080"/>
                  </a:lnTo>
                  <a:lnTo>
                    <a:pt x="22156992" y="144780"/>
                  </a:lnTo>
                  <a:close/>
                  <a:moveTo>
                    <a:pt x="144780" y="25708080"/>
                  </a:moveTo>
                  <a:lnTo>
                    <a:pt x="22156992" y="25708080"/>
                  </a:lnTo>
                  <a:lnTo>
                    <a:pt x="22156992" y="25852861"/>
                  </a:lnTo>
                  <a:lnTo>
                    <a:pt x="144780" y="25852861"/>
                  </a:lnTo>
                  <a:lnTo>
                    <a:pt x="144780" y="25708080"/>
                  </a:lnTo>
                  <a:close/>
                  <a:moveTo>
                    <a:pt x="22156992" y="0"/>
                  </a:moveTo>
                  <a:lnTo>
                    <a:pt x="22301772" y="0"/>
                  </a:lnTo>
                  <a:lnTo>
                    <a:pt x="22301772" y="144780"/>
                  </a:lnTo>
                  <a:lnTo>
                    <a:pt x="22156992" y="144780"/>
                  </a:lnTo>
                  <a:lnTo>
                    <a:pt x="22156992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22156992" y="0"/>
                  </a:lnTo>
                  <a:lnTo>
                    <a:pt x="22156992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2E414D"/>
            </a:solidFill>
          </p:spPr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5400000">
            <a:off x="6612110" y="-1898604"/>
            <a:ext cx="5136684" cy="4819144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4225458" y="267920"/>
            <a:ext cx="9909989" cy="10953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25"/>
              </a:lnSpc>
            </a:pPr>
            <a:r>
              <a:rPr lang="en-US" sz="7500" spc="165" dirty="0" smtClean="0">
                <a:solidFill>
                  <a:srgbClr val="2E414D"/>
                </a:solidFill>
                <a:latin typeface="Sifonn"/>
              </a:rPr>
              <a:t>PROBABILITY</a:t>
            </a:r>
            <a:endParaRPr lang="en-US" sz="7500" spc="165" dirty="0">
              <a:solidFill>
                <a:srgbClr val="2E414D"/>
              </a:solidFill>
              <a:latin typeface="Sifonn"/>
            </a:endParaRP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93263" y="1836097"/>
            <a:ext cx="4581918" cy="3429000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 rotWithShape="1">
          <a:blip r:embed="rId4"/>
          <a:srcRect t="18129" b="16907"/>
          <a:stretch/>
        </p:blipFill>
        <p:spPr>
          <a:xfrm>
            <a:off x="1017432" y="1494352"/>
            <a:ext cx="6706770" cy="3276601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 rotWithShape="1">
          <a:blip r:embed="rId5"/>
          <a:srcRect l="17589" r="25734"/>
          <a:stretch/>
        </p:blipFill>
        <p:spPr>
          <a:xfrm>
            <a:off x="-117942" y="4934495"/>
            <a:ext cx="4343400" cy="5408891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80523" y="4902036"/>
            <a:ext cx="4383110" cy="5384964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90684" y="5737926"/>
            <a:ext cx="7902257" cy="4549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393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811842" y="-300109"/>
            <a:ext cx="7695594" cy="10887218"/>
            <a:chOff x="0" y="0"/>
            <a:chExt cx="18274009" cy="25852861"/>
          </a:xfrm>
        </p:grpSpPr>
        <p:sp>
          <p:nvSpPr>
            <p:cNvPr id="3" name="Freeform 3"/>
            <p:cNvSpPr/>
            <p:nvPr/>
          </p:nvSpPr>
          <p:spPr>
            <a:xfrm>
              <a:off x="72390" y="72390"/>
              <a:ext cx="18129229" cy="25708081"/>
            </a:xfrm>
            <a:custGeom>
              <a:avLst/>
              <a:gdLst/>
              <a:ahLst/>
              <a:cxnLst/>
              <a:rect l="l" t="t" r="r" b="b"/>
              <a:pathLst>
                <a:path w="18129229" h="25708081">
                  <a:moveTo>
                    <a:pt x="0" y="0"/>
                  </a:moveTo>
                  <a:lnTo>
                    <a:pt x="18129229" y="0"/>
                  </a:lnTo>
                  <a:lnTo>
                    <a:pt x="18129229" y="25708081"/>
                  </a:lnTo>
                  <a:lnTo>
                    <a:pt x="0" y="257080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3EBE2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18274009" cy="25852861"/>
            </a:xfrm>
            <a:custGeom>
              <a:avLst/>
              <a:gdLst/>
              <a:ahLst/>
              <a:cxnLst/>
              <a:rect l="l" t="t" r="r" b="b"/>
              <a:pathLst>
                <a:path w="18274009" h="25852861">
                  <a:moveTo>
                    <a:pt x="18129228" y="25708080"/>
                  </a:moveTo>
                  <a:lnTo>
                    <a:pt x="18274009" y="25708080"/>
                  </a:lnTo>
                  <a:lnTo>
                    <a:pt x="18274009" y="25852861"/>
                  </a:lnTo>
                  <a:lnTo>
                    <a:pt x="18129228" y="25852861"/>
                  </a:lnTo>
                  <a:lnTo>
                    <a:pt x="18129228" y="25708080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25708080"/>
                  </a:lnTo>
                  <a:lnTo>
                    <a:pt x="0" y="25708080"/>
                  </a:lnTo>
                  <a:lnTo>
                    <a:pt x="0" y="144780"/>
                  </a:lnTo>
                  <a:close/>
                  <a:moveTo>
                    <a:pt x="0" y="25708080"/>
                  </a:moveTo>
                  <a:lnTo>
                    <a:pt x="144780" y="25708080"/>
                  </a:lnTo>
                  <a:lnTo>
                    <a:pt x="144780" y="25852861"/>
                  </a:lnTo>
                  <a:lnTo>
                    <a:pt x="0" y="25852861"/>
                  </a:lnTo>
                  <a:lnTo>
                    <a:pt x="0" y="25708080"/>
                  </a:lnTo>
                  <a:close/>
                  <a:moveTo>
                    <a:pt x="18129228" y="144780"/>
                  </a:moveTo>
                  <a:lnTo>
                    <a:pt x="18274009" y="144780"/>
                  </a:lnTo>
                  <a:lnTo>
                    <a:pt x="18274009" y="25708080"/>
                  </a:lnTo>
                  <a:lnTo>
                    <a:pt x="18129228" y="25708080"/>
                  </a:lnTo>
                  <a:lnTo>
                    <a:pt x="18129228" y="144780"/>
                  </a:lnTo>
                  <a:close/>
                  <a:moveTo>
                    <a:pt x="144780" y="25708080"/>
                  </a:moveTo>
                  <a:lnTo>
                    <a:pt x="18129228" y="25708080"/>
                  </a:lnTo>
                  <a:lnTo>
                    <a:pt x="18129228" y="25852861"/>
                  </a:lnTo>
                  <a:lnTo>
                    <a:pt x="144780" y="25852861"/>
                  </a:lnTo>
                  <a:lnTo>
                    <a:pt x="144780" y="25708080"/>
                  </a:lnTo>
                  <a:close/>
                  <a:moveTo>
                    <a:pt x="18129228" y="0"/>
                  </a:moveTo>
                  <a:lnTo>
                    <a:pt x="18274009" y="0"/>
                  </a:lnTo>
                  <a:lnTo>
                    <a:pt x="18274009" y="144780"/>
                  </a:lnTo>
                  <a:lnTo>
                    <a:pt x="18129228" y="144780"/>
                  </a:lnTo>
                  <a:lnTo>
                    <a:pt x="18129228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18129228" y="0"/>
                  </a:lnTo>
                  <a:lnTo>
                    <a:pt x="18129228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2E414D"/>
            </a:solidFill>
          </p:spPr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10800000">
            <a:off x="-701165" y="-1380872"/>
            <a:ext cx="5136684" cy="4819144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202178" y="3734516"/>
            <a:ext cx="8321373" cy="5987449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0811842" y="1073814"/>
            <a:ext cx="7476158" cy="21525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25"/>
              </a:lnSpc>
            </a:pPr>
            <a:r>
              <a:rPr lang="en-US" sz="7500" spc="165">
                <a:solidFill>
                  <a:srgbClr val="2E414D"/>
                </a:solidFill>
                <a:latin typeface="Sifonn"/>
              </a:rPr>
              <a:t>Descriptive Statistics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143102" y="4121491"/>
            <a:ext cx="6813638" cy="2838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500"/>
              </a:lnSpc>
            </a:pPr>
            <a:r>
              <a:rPr lang="en-US" sz="3000" spc="30" dirty="0">
                <a:solidFill>
                  <a:srgbClr val="2E414D"/>
                </a:solidFill>
                <a:latin typeface="Glacial Indifference"/>
              </a:rPr>
              <a:t>Descriptive Statistics is a summary statistic that </a:t>
            </a:r>
            <a:r>
              <a:rPr lang="en-US" sz="3000" spc="30" dirty="0" err="1">
                <a:solidFill>
                  <a:srgbClr val="2E414D"/>
                </a:solidFill>
                <a:latin typeface="Glacial Indifference"/>
              </a:rPr>
              <a:t>quantitativelydescribes</a:t>
            </a:r>
            <a:r>
              <a:rPr lang="en-US" sz="3000" spc="30" dirty="0">
                <a:solidFill>
                  <a:srgbClr val="2E414D"/>
                </a:solidFill>
                <a:latin typeface="Glacial Indifference"/>
              </a:rPr>
              <a:t> or summarizes features of a collection of information and they not involve generalizing beyond the data at hand.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3EB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41191" y="-189260"/>
            <a:ext cx="18970382" cy="5332760"/>
            <a:chOff x="0" y="0"/>
            <a:chExt cx="45047194" cy="12663207"/>
          </a:xfrm>
        </p:grpSpPr>
        <p:sp>
          <p:nvSpPr>
            <p:cNvPr id="3" name="Freeform 3"/>
            <p:cNvSpPr/>
            <p:nvPr/>
          </p:nvSpPr>
          <p:spPr>
            <a:xfrm>
              <a:off x="72390" y="72390"/>
              <a:ext cx="44902415" cy="12518427"/>
            </a:xfrm>
            <a:custGeom>
              <a:avLst/>
              <a:gdLst/>
              <a:ahLst/>
              <a:cxnLst/>
              <a:rect l="l" t="t" r="r" b="b"/>
              <a:pathLst>
                <a:path w="44902415" h="12518427">
                  <a:moveTo>
                    <a:pt x="0" y="0"/>
                  </a:moveTo>
                  <a:lnTo>
                    <a:pt x="44902415" y="0"/>
                  </a:lnTo>
                  <a:lnTo>
                    <a:pt x="44902415" y="12518427"/>
                  </a:lnTo>
                  <a:lnTo>
                    <a:pt x="0" y="125184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AFEFF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45047195" cy="12663207"/>
            </a:xfrm>
            <a:custGeom>
              <a:avLst/>
              <a:gdLst/>
              <a:ahLst/>
              <a:cxnLst/>
              <a:rect l="l" t="t" r="r" b="b"/>
              <a:pathLst>
                <a:path w="45047195" h="12663207">
                  <a:moveTo>
                    <a:pt x="44902413" y="12518427"/>
                  </a:moveTo>
                  <a:lnTo>
                    <a:pt x="45047195" y="12518427"/>
                  </a:lnTo>
                  <a:lnTo>
                    <a:pt x="45047195" y="12663207"/>
                  </a:lnTo>
                  <a:lnTo>
                    <a:pt x="44902413" y="12663207"/>
                  </a:lnTo>
                  <a:lnTo>
                    <a:pt x="44902413" y="12518427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12518427"/>
                  </a:lnTo>
                  <a:lnTo>
                    <a:pt x="0" y="12518427"/>
                  </a:lnTo>
                  <a:lnTo>
                    <a:pt x="0" y="144780"/>
                  </a:lnTo>
                  <a:close/>
                  <a:moveTo>
                    <a:pt x="0" y="12518427"/>
                  </a:moveTo>
                  <a:lnTo>
                    <a:pt x="144780" y="12518427"/>
                  </a:lnTo>
                  <a:lnTo>
                    <a:pt x="144780" y="12663207"/>
                  </a:lnTo>
                  <a:lnTo>
                    <a:pt x="0" y="12663207"/>
                  </a:lnTo>
                  <a:lnTo>
                    <a:pt x="0" y="12518427"/>
                  </a:lnTo>
                  <a:close/>
                  <a:moveTo>
                    <a:pt x="44902413" y="144780"/>
                  </a:moveTo>
                  <a:lnTo>
                    <a:pt x="45047195" y="144780"/>
                  </a:lnTo>
                  <a:lnTo>
                    <a:pt x="45047195" y="12518427"/>
                  </a:lnTo>
                  <a:lnTo>
                    <a:pt x="44902413" y="12518427"/>
                  </a:lnTo>
                  <a:lnTo>
                    <a:pt x="44902413" y="144780"/>
                  </a:lnTo>
                  <a:close/>
                  <a:moveTo>
                    <a:pt x="144780" y="12518427"/>
                  </a:moveTo>
                  <a:lnTo>
                    <a:pt x="44902416" y="12518427"/>
                  </a:lnTo>
                  <a:lnTo>
                    <a:pt x="44902416" y="12663207"/>
                  </a:lnTo>
                  <a:lnTo>
                    <a:pt x="144780" y="12663207"/>
                  </a:lnTo>
                  <a:lnTo>
                    <a:pt x="144780" y="12518427"/>
                  </a:lnTo>
                  <a:close/>
                  <a:moveTo>
                    <a:pt x="44902413" y="0"/>
                  </a:moveTo>
                  <a:lnTo>
                    <a:pt x="45047195" y="0"/>
                  </a:lnTo>
                  <a:lnTo>
                    <a:pt x="45047195" y="144780"/>
                  </a:lnTo>
                  <a:lnTo>
                    <a:pt x="44902413" y="144780"/>
                  </a:lnTo>
                  <a:lnTo>
                    <a:pt x="44902413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44902416" y="0"/>
                  </a:lnTo>
                  <a:lnTo>
                    <a:pt x="44902416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2E414D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0" y="3829810"/>
            <a:ext cx="2627381" cy="2627381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5D54D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2080326" y="1653660"/>
            <a:ext cx="14127349" cy="9620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60"/>
              </a:lnSpc>
            </a:pPr>
            <a:r>
              <a:rPr lang="en-US" sz="6000" spc="258">
                <a:solidFill>
                  <a:srgbClr val="2E414D"/>
                </a:solidFill>
                <a:latin typeface="Sifonn"/>
              </a:rPr>
              <a:t>INSIDE DESCRIPTIVE STATISTICS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0" y="4213225"/>
            <a:ext cx="2627381" cy="179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400">
                <a:solidFill>
                  <a:srgbClr val="000000"/>
                </a:solidFill>
                <a:latin typeface="Open Sans Light"/>
              </a:rPr>
              <a:t>Measure of Central Tendency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4311433" y="6943686"/>
            <a:ext cx="2627381" cy="2627381"/>
            <a:chOff x="0" y="0"/>
            <a:chExt cx="6350000" cy="6350000"/>
          </a:xfrm>
        </p:grpSpPr>
        <p:sp>
          <p:nvSpPr>
            <p:cNvPr id="10" name="Freeform 10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5D54D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7830310" y="6943686"/>
            <a:ext cx="2627381" cy="2627381"/>
            <a:chOff x="0" y="0"/>
            <a:chExt cx="6350000" cy="6350000"/>
          </a:xfrm>
        </p:grpSpPr>
        <p:sp>
          <p:nvSpPr>
            <p:cNvPr id="12" name="Freeform 12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5D54D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11215715" y="6943686"/>
            <a:ext cx="2627381" cy="2627381"/>
            <a:chOff x="0" y="0"/>
            <a:chExt cx="6350000" cy="6350000"/>
          </a:xfrm>
        </p:grpSpPr>
        <p:sp>
          <p:nvSpPr>
            <p:cNvPr id="14" name="Freeform 14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5D54D"/>
            </a:solidFill>
          </p:spPr>
        </p:sp>
      </p:grpSp>
      <p:grpSp>
        <p:nvGrpSpPr>
          <p:cNvPr id="15" name="Group 15"/>
          <p:cNvGrpSpPr/>
          <p:nvPr/>
        </p:nvGrpSpPr>
        <p:grpSpPr>
          <a:xfrm>
            <a:off x="15660619" y="3829810"/>
            <a:ext cx="2627381" cy="2627381"/>
            <a:chOff x="0" y="0"/>
            <a:chExt cx="6350000" cy="6350000"/>
          </a:xfrm>
        </p:grpSpPr>
        <p:sp>
          <p:nvSpPr>
            <p:cNvPr id="16" name="Freeform 16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5D54D"/>
            </a:solidFill>
          </p:spPr>
        </p:sp>
      </p:grpSp>
      <p:sp>
        <p:nvSpPr>
          <p:cNvPr id="17" name="TextBox 17"/>
          <p:cNvSpPr txBox="1"/>
          <p:nvPr/>
        </p:nvSpPr>
        <p:spPr>
          <a:xfrm>
            <a:off x="15660619" y="4213225"/>
            <a:ext cx="2627381" cy="179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400">
                <a:solidFill>
                  <a:srgbClr val="000000"/>
                </a:solidFill>
                <a:latin typeface="Open Sans Light"/>
              </a:rPr>
              <a:t>Measure of Spred/ Dispersion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4311433" y="7931621"/>
            <a:ext cx="2627381" cy="584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400">
                <a:solidFill>
                  <a:srgbClr val="000000"/>
                </a:solidFill>
                <a:latin typeface="Open Sans Light"/>
              </a:rPr>
              <a:t>Skewness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7830310" y="7931621"/>
            <a:ext cx="2627381" cy="584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400">
                <a:solidFill>
                  <a:srgbClr val="000000"/>
                </a:solidFill>
                <a:latin typeface="Open Sans Light"/>
              </a:rPr>
              <a:t>Correlation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1215715" y="7931621"/>
            <a:ext cx="2627381" cy="584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400">
                <a:solidFill>
                  <a:srgbClr val="000000"/>
                </a:solidFill>
                <a:latin typeface="Open Sans Light"/>
              </a:rPr>
              <a:t>Kurtois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3EB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5400000">
            <a:off x="2915002" y="6848728"/>
            <a:ext cx="5136684" cy="4819144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-134419" y="-170034"/>
            <a:ext cx="4432438" cy="10575489"/>
            <a:chOff x="0" y="0"/>
            <a:chExt cx="10525296" cy="25112625"/>
          </a:xfrm>
        </p:grpSpPr>
        <p:sp>
          <p:nvSpPr>
            <p:cNvPr id="4" name="Freeform 4"/>
            <p:cNvSpPr/>
            <p:nvPr/>
          </p:nvSpPr>
          <p:spPr>
            <a:xfrm>
              <a:off x="72390" y="72390"/>
              <a:ext cx="10380516" cy="24967846"/>
            </a:xfrm>
            <a:custGeom>
              <a:avLst/>
              <a:gdLst/>
              <a:ahLst/>
              <a:cxnLst/>
              <a:rect l="l" t="t" r="r" b="b"/>
              <a:pathLst>
                <a:path w="10380516" h="24967846">
                  <a:moveTo>
                    <a:pt x="0" y="0"/>
                  </a:moveTo>
                  <a:lnTo>
                    <a:pt x="10380516" y="0"/>
                  </a:lnTo>
                  <a:lnTo>
                    <a:pt x="10380516" y="24967846"/>
                  </a:lnTo>
                  <a:lnTo>
                    <a:pt x="0" y="249678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AFEFF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10525296" cy="25112625"/>
            </a:xfrm>
            <a:custGeom>
              <a:avLst/>
              <a:gdLst/>
              <a:ahLst/>
              <a:cxnLst/>
              <a:rect l="l" t="t" r="r" b="b"/>
              <a:pathLst>
                <a:path w="10525296" h="25112625">
                  <a:moveTo>
                    <a:pt x="10380517" y="24967845"/>
                  </a:moveTo>
                  <a:lnTo>
                    <a:pt x="10525296" y="24967845"/>
                  </a:lnTo>
                  <a:lnTo>
                    <a:pt x="10525296" y="25112625"/>
                  </a:lnTo>
                  <a:lnTo>
                    <a:pt x="10380517" y="25112625"/>
                  </a:lnTo>
                  <a:lnTo>
                    <a:pt x="10380517" y="24967845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24967845"/>
                  </a:lnTo>
                  <a:lnTo>
                    <a:pt x="0" y="24967845"/>
                  </a:lnTo>
                  <a:lnTo>
                    <a:pt x="0" y="144780"/>
                  </a:lnTo>
                  <a:close/>
                  <a:moveTo>
                    <a:pt x="0" y="24967845"/>
                  </a:moveTo>
                  <a:lnTo>
                    <a:pt x="144780" y="24967845"/>
                  </a:lnTo>
                  <a:lnTo>
                    <a:pt x="144780" y="25112625"/>
                  </a:lnTo>
                  <a:lnTo>
                    <a:pt x="0" y="25112625"/>
                  </a:lnTo>
                  <a:lnTo>
                    <a:pt x="0" y="24967845"/>
                  </a:lnTo>
                  <a:close/>
                  <a:moveTo>
                    <a:pt x="10380517" y="144780"/>
                  </a:moveTo>
                  <a:lnTo>
                    <a:pt x="10525296" y="144780"/>
                  </a:lnTo>
                  <a:lnTo>
                    <a:pt x="10525296" y="24967845"/>
                  </a:lnTo>
                  <a:lnTo>
                    <a:pt x="10380517" y="24967845"/>
                  </a:lnTo>
                  <a:lnTo>
                    <a:pt x="10380517" y="144780"/>
                  </a:lnTo>
                  <a:close/>
                  <a:moveTo>
                    <a:pt x="144780" y="24967845"/>
                  </a:moveTo>
                  <a:lnTo>
                    <a:pt x="10380517" y="24967845"/>
                  </a:lnTo>
                  <a:lnTo>
                    <a:pt x="10380517" y="25112625"/>
                  </a:lnTo>
                  <a:lnTo>
                    <a:pt x="144780" y="25112625"/>
                  </a:lnTo>
                  <a:lnTo>
                    <a:pt x="144780" y="24967845"/>
                  </a:lnTo>
                  <a:close/>
                  <a:moveTo>
                    <a:pt x="10380517" y="0"/>
                  </a:moveTo>
                  <a:lnTo>
                    <a:pt x="10525296" y="0"/>
                  </a:lnTo>
                  <a:lnTo>
                    <a:pt x="10525296" y="144780"/>
                  </a:lnTo>
                  <a:lnTo>
                    <a:pt x="10380517" y="144780"/>
                  </a:lnTo>
                  <a:lnTo>
                    <a:pt x="10380517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10380517" y="0"/>
                  </a:lnTo>
                  <a:lnTo>
                    <a:pt x="10380517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2E414D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rcRect l="14614" t="16899" r="16632" b="13770"/>
          <a:stretch>
            <a:fillRect/>
          </a:stretch>
        </p:blipFill>
        <p:spPr>
          <a:xfrm>
            <a:off x="4298019" y="5779342"/>
            <a:ext cx="6616987" cy="4448395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rcRect l="5362" t="8153" r="5193" b="26616"/>
          <a:stretch>
            <a:fillRect/>
          </a:stretch>
        </p:blipFill>
        <p:spPr>
          <a:xfrm>
            <a:off x="11332043" y="5779342"/>
            <a:ext cx="6955957" cy="4448395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4441930" y="781020"/>
            <a:ext cx="6329166" cy="2183919"/>
            <a:chOff x="0" y="0"/>
            <a:chExt cx="1913890" cy="6604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913890" cy="660400"/>
            </a:xfrm>
            <a:custGeom>
              <a:avLst/>
              <a:gdLst/>
              <a:ahLst/>
              <a:cxnLst/>
              <a:rect l="l" t="t" r="r" b="b"/>
              <a:pathLst>
                <a:path w="1913890" h="660400">
                  <a:moveTo>
                    <a:pt x="1789430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789430" y="0"/>
                  </a:lnTo>
                  <a:cubicBezTo>
                    <a:pt x="1858010" y="0"/>
                    <a:pt x="1913890" y="55880"/>
                    <a:pt x="1913890" y="124460"/>
                  </a:cubicBezTo>
                  <a:lnTo>
                    <a:pt x="1913890" y="535940"/>
                  </a:lnTo>
                  <a:cubicBezTo>
                    <a:pt x="1913890" y="604520"/>
                    <a:pt x="1858010" y="660400"/>
                    <a:pt x="1789430" y="660400"/>
                  </a:cubicBezTo>
                  <a:close/>
                </a:path>
              </a:pathLst>
            </a:custGeom>
            <a:solidFill>
              <a:srgbClr val="1C909D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11332043" y="781020"/>
            <a:ext cx="6329166" cy="2183919"/>
            <a:chOff x="0" y="0"/>
            <a:chExt cx="1913890" cy="6604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913890" cy="660400"/>
            </a:xfrm>
            <a:custGeom>
              <a:avLst/>
              <a:gdLst/>
              <a:ahLst/>
              <a:cxnLst/>
              <a:rect l="l" t="t" r="r" b="b"/>
              <a:pathLst>
                <a:path w="1913890" h="660400">
                  <a:moveTo>
                    <a:pt x="1789430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789430" y="0"/>
                  </a:lnTo>
                  <a:cubicBezTo>
                    <a:pt x="1858010" y="0"/>
                    <a:pt x="1913890" y="55880"/>
                    <a:pt x="1913890" y="124460"/>
                  </a:cubicBezTo>
                  <a:lnTo>
                    <a:pt x="1913890" y="535940"/>
                  </a:lnTo>
                  <a:cubicBezTo>
                    <a:pt x="1913890" y="604520"/>
                    <a:pt x="1858010" y="660400"/>
                    <a:pt x="1789430" y="660400"/>
                  </a:cubicBezTo>
                  <a:close/>
                </a:path>
              </a:pathLst>
            </a:custGeom>
            <a:solidFill>
              <a:srgbClr val="1C909D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7892915" y="3346510"/>
            <a:ext cx="6329166" cy="2183919"/>
            <a:chOff x="0" y="0"/>
            <a:chExt cx="1913890" cy="6604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913890" cy="660400"/>
            </a:xfrm>
            <a:custGeom>
              <a:avLst/>
              <a:gdLst/>
              <a:ahLst/>
              <a:cxnLst/>
              <a:rect l="l" t="t" r="r" b="b"/>
              <a:pathLst>
                <a:path w="1913890" h="660400">
                  <a:moveTo>
                    <a:pt x="1789430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789430" y="0"/>
                  </a:lnTo>
                  <a:cubicBezTo>
                    <a:pt x="1858010" y="0"/>
                    <a:pt x="1913890" y="55880"/>
                    <a:pt x="1913890" y="124460"/>
                  </a:cubicBezTo>
                  <a:lnTo>
                    <a:pt x="1913890" y="535940"/>
                  </a:lnTo>
                  <a:cubicBezTo>
                    <a:pt x="1913890" y="604520"/>
                    <a:pt x="1858010" y="660400"/>
                    <a:pt x="1789430" y="660400"/>
                  </a:cubicBezTo>
                  <a:close/>
                </a:path>
              </a:pathLst>
            </a:custGeom>
            <a:solidFill>
              <a:srgbClr val="F58E25"/>
            </a:solidFill>
          </p:spPr>
        </p:sp>
      </p:grpSp>
      <p:sp>
        <p:nvSpPr>
          <p:cNvPr id="14" name="TextBox 14"/>
          <p:cNvSpPr txBox="1"/>
          <p:nvPr/>
        </p:nvSpPr>
        <p:spPr>
          <a:xfrm>
            <a:off x="-422241" y="4047374"/>
            <a:ext cx="5008081" cy="17319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20"/>
              </a:lnSpc>
            </a:pPr>
            <a:r>
              <a:rPr lang="en-US" sz="3767" spc="376">
                <a:solidFill>
                  <a:srgbClr val="2E414D"/>
                </a:solidFill>
                <a:latin typeface="Glacial Indifference Bold"/>
              </a:rPr>
              <a:t>MEASURE OF CENTRAL TENDENCY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003024" y="702945"/>
            <a:ext cx="1206976" cy="584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400">
                <a:solidFill>
                  <a:srgbClr val="000000"/>
                </a:solidFill>
                <a:latin typeface="Open Sans Light Bold"/>
              </a:rPr>
              <a:t>Mean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3690652" y="714345"/>
            <a:ext cx="1611948" cy="584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400">
                <a:solidFill>
                  <a:srgbClr val="000000"/>
                </a:solidFill>
                <a:latin typeface="Open Sans Light Bold"/>
              </a:rPr>
              <a:t>Median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456074" y="3279835"/>
            <a:ext cx="1202849" cy="584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400">
                <a:solidFill>
                  <a:srgbClr val="000000"/>
                </a:solidFill>
                <a:latin typeface="Open Sans Light Bold"/>
              </a:rPr>
              <a:t>Mode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8323504" y="3746080"/>
            <a:ext cx="5183004" cy="1682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Open Sans Light"/>
              </a:rPr>
              <a:t>The mode is the number that is repeated more often than any other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5015010" y="1230630"/>
            <a:ext cx="5183004" cy="544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Open Sans Light"/>
              </a:rPr>
              <a:t>The average of the numbers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1905124" y="1242030"/>
            <a:ext cx="5183004" cy="1682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Open Sans Light"/>
              </a:rPr>
              <a:t>Median is the middle value of the numbers, but we must sorting it first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3EB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338261" y="6570704"/>
            <a:ext cx="5136684" cy="4819144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3855562" y="-144244"/>
            <a:ext cx="4432438" cy="10575489"/>
            <a:chOff x="0" y="0"/>
            <a:chExt cx="10525296" cy="25112625"/>
          </a:xfrm>
        </p:grpSpPr>
        <p:sp>
          <p:nvSpPr>
            <p:cNvPr id="4" name="Freeform 4"/>
            <p:cNvSpPr/>
            <p:nvPr/>
          </p:nvSpPr>
          <p:spPr>
            <a:xfrm>
              <a:off x="72390" y="72390"/>
              <a:ext cx="10380516" cy="24967846"/>
            </a:xfrm>
            <a:custGeom>
              <a:avLst/>
              <a:gdLst/>
              <a:ahLst/>
              <a:cxnLst/>
              <a:rect l="l" t="t" r="r" b="b"/>
              <a:pathLst>
                <a:path w="10380516" h="24967846">
                  <a:moveTo>
                    <a:pt x="0" y="0"/>
                  </a:moveTo>
                  <a:lnTo>
                    <a:pt x="10380516" y="0"/>
                  </a:lnTo>
                  <a:lnTo>
                    <a:pt x="10380516" y="24967846"/>
                  </a:lnTo>
                  <a:lnTo>
                    <a:pt x="0" y="249678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AFEFF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10525296" cy="25112625"/>
            </a:xfrm>
            <a:custGeom>
              <a:avLst/>
              <a:gdLst/>
              <a:ahLst/>
              <a:cxnLst/>
              <a:rect l="l" t="t" r="r" b="b"/>
              <a:pathLst>
                <a:path w="10525296" h="25112625">
                  <a:moveTo>
                    <a:pt x="10380517" y="24967845"/>
                  </a:moveTo>
                  <a:lnTo>
                    <a:pt x="10525296" y="24967845"/>
                  </a:lnTo>
                  <a:lnTo>
                    <a:pt x="10525296" y="25112625"/>
                  </a:lnTo>
                  <a:lnTo>
                    <a:pt x="10380517" y="25112625"/>
                  </a:lnTo>
                  <a:lnTo>
                    <a:pt x="10380517" y="24967845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24967845"/>
                  </a:lnTo>
                  <a:lnTo>
                    <a:pt x="0" y="24967845"/>
                  </a:lnTo>
                  <a:lnTo>
                    <a:pt x="0" y="144780"/>
                  </a:lnTo>
                  <a:close/>
                  <a:moveTo>
                    <a:pt x="0" y="24967845"/>
                  </a:moveTo>
                  <a:lnTo>
                    <a:pt x="144780" y="24967845"/>
                  </a:lnTo>
                  <a:lnTo>
                    <a:pt x="144780" y="25112625"/>
                  </a:lnTo>
                  <a:lnTo>
                    <a:pt x="0" y="25112625"/>
                  </a:lnTo>
                  <a:lnTo>
                    <a:pt x="0" y="24967845"/>
                  </a:lnTo>
                  <a:close/>
                  <a:moveTo>
                    <a:pt x="10380517" y="144780"/>
                  </a:moveTo>
                  <a:lnTo>
                    <a:pt x="10525296" y="144780"/>
                  </a:lnTo>
                  <a:lnTo>
                    <a:pt x="10525296" y="24967845"/>
                  </a:lnTo>
                  <a:lnTo>
                    <a:pt x="10380517" y="24967845"/>
                  </a:lnTo>
                  <a:lnTo>
                    <a:pt x="10380517" y="144780"/>
                  </a:lnTo>
                  <a:close/>
                  <a:moveTo>
                    <a:pt x="144780" y="24967845"/>
                  </a:moveTo>
                  <a:lnTo>
                    <a:pt x="10380517" y="24967845"/>
                  </a:lnTo>
                  <a:lnTo>
                    <a:pt x="10380517" y="25112625"/>
                  </a:lnTo>
                  <a:lnTo>
                    <a:pt x="144780" y="25112625"/>
                  </a:lnTo>
                  <a:lnTo>
                    <a:pt x="144780" y="24967845"/>
                  </a:lnTo>
                  <a:close/>
                  <a:moveTo>
                    <a:pt x="10380517" y="0"/>
                  </a:moveTo>
                  <a:lnTo>
                    <a:pt x="10525296" y="0"/>
                  </a:lnTo>
                  <a:lnTo>
                    <a:pt x="10525296" y="144780"/>
                  </a:lnTo>
                  <a:lnTo>
                    <a:pt x="10380517" y="144780"/>
                  </a:lnTo>
                  <a:lnTo>
                    <a:pt x="10380517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10380517" y="0"/>
                  </a:lnTo>
                  <a:lnTo>
                    <a:pt x="10380517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2E414D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626233" y="1573832"/>
            <a:ext cx="12698350" cy="7139336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9929396" y="2759414"/>
            <a:ext cx="2599578" cy="1014838"/>
            <a:chOff x="0" y="0"/>
            <a:chExt cx="4902564" cy="191389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902564" cy="1913890"/>
            </a:xfrm>
            <a:custGeom>
              <a:avLst/>
              <a:gdLst/>
              <a:ahLst/>
              <a:cxnLst/>
              <a:rect l="l" t="t" r="r" b="b"/>
              <a:pathLst>
                <a:path w="4902564" h="1913890">
                  <a:moveTo>
                    <a:pt x="4778104" y="1913890"/>
                  </a:moveTo>
                  <a:lnTo>
                    <a:pt x="124460" y="1913890"/>
                  </a:lnTo>
                  <a:cubicBezTo>
                    <a:pt x="55880" y="1913890"/>
                    <a:pt x="0" y="1858010"/>
                    <a:pt x="0" y="178943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778104" y="0"/>
                  </a:lnTo>
                  <a:cubicBezTo>
                    <a:pt x="4846684" y="0"/>
                    <a:pt x="4902564" y="55880"/>
                    <a:pt x="4902564" y="124460"/>
                  </a:cubicBezTo>
                  <a:lnTo>
                    <a:pt x="4902564" y="1789430"/>
                  </a:lnTo>
                  <a:cubicBezTo>
                    <a:pt x="4902564" y="1858010"/>
                    <a:pt x="4846684" y="1913890"/>
                    <a:pt x="4778104" y="1913890"/>
                  </a:cubicBezTo>
                  <a:close/>
                </a:path>
              </a:pathLst>
            </a:custGeom>
            <a:solidFill>
              <a:srgbClr val="E7823E"/>
            </a:solidFill>
          </p:spPr>
        </p:sp>
      </p:grpSp>
      <p:sp>
        <p:nvSpPr>
          <p:cNvPr id="9" name="TextBox 9"/>
          <p:cNvSpPr txBox="1"/>
          <p:nvPr/>
        </p:nvSpPr>
        <p:spPr>
          <a:xfrm>
            <a:off x="13567740" y="4272753"/>
            <a:ext cx="5008081" cy="17319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20"/>
              </a:lnSpc>
            </a:pPr>
            <a:r>
              <a:rPr lang="en-US" sz="3767" spc="376">
                <a:solidFill>
                  <a:srgbClr val="2E414D"/>
                </a:solidFill>
                <a:latin typeface="Glacial Indifference Bold"/>
              </a:rPr>
              <a:t>MEASURE OF SPREAD/ DISPERSION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1389921" y="2759414"/>
            <a:ext cx="2599578" cy="1014838"/>
            <a:chOff x="0" y="0"/>
            <a:chExt cx="4902564" cy="191389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902564" cy="1913890"/>
            </a:xfrm>
            <a:custGeom>
              <a:avLst/>
              <a:gdLst/>
              <a:ahLst/>
              <a:cxnLst/>
              <a:rect l="l" t="t" r="r" b="b"/>
              <a:pathLst>
                <a:path w="4902564" h="1913890">
                  <a:moveTo>
                    <a:pt x="4778104" y="1913890"/>
                  </a:moveTo>
                  <a:lnTo>
                    <a:pt x="124460" y="1913890"/>
                  </a:lnTo>
                  <a:cubicBezTo>
                    <a:pt x="55880" y="1913890"/>
                    <a:pt x="0" y="1858010"/>
                    <a:pt x="0" y="178943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778104" y="0"/>
                  </a:lnTo>
                  <a:cubicBezTo>
                    <a:pt x="4846684" y="0"/>
                    <a:pt x="4902564" y="55880"/>
                    <a:pt x="4902564" y="124460"/>
                  </a:cubicBezTo>
                  <a:lnTo>
                    <a:pt x="4902564" y="1789430"/>
                  </a:lnTo>
                  <a:cubicBezTo>
                    <a:pt x="4902564" y="1858010"/>
                    <a:pt x="4846684" y="1913890"/>
                    <a:pt x="4778104" y="1913890"/>
                  </a:cubicBezTo>
                  <a:close/>
                </a:path>
              </a:pathLst>
            </a:custGeom>
            <a:solidFill>
              <a:srgbClr val="E7823E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4197970" y="2759414"/>
            <a:ext cx="2599578" cy="1014838"/>
            <a:chOff x="0" y="0"/>
            <a:chExt cx="4902564" cy="191389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902564" cy="1913890"/>
            </a:xfrm>
            <a:custGeom>
              <a:avLst/>
              <a:gdLst/>
              <a:ahLst/>
              <a:cxnLst/>
              <a:rect l="l" t="t" r="r" b="b"/>
              <a:pathLst>
                <a:path w="4902564" h="1913890">
                  <a:moveTo>
                    <a:pt x="4778104" y="1913890"/>
                  </a:moveTo>
                  <a:lnTo>
                    <a:pt x="124460" y="1913890"/>
                  </a:lnTo>
                  <a:cubicBezTo>
                    <a:pt x="55880" y="1913890"/>
                    <a:pt x="0" y="1858010"/>
                    <a:pt x="0" y="178943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778104" y="0"/>
                  </a:lnTo>
                  <a:cubicBezTo>
                    <a:pt x="4846684" y="0"/>
                    <a:pt x="4902564" y="55880"/>
                    <a:pt x="4902564" y="124460"/>
                  </a:cubicBezTo>
                  <a:lnTo>
                    <a:pt x="4902564" y="1789430"/>
                  </a:lnTo>
                  <a:cubicBezTo>
                    <a:pt x="4902564" y="1858010"/>
                    <a:pt x="4846684" y="1913890"/>
                    <a:pt x="4778104" y="1913890"/>
                  </a:cubicBezTo>
                  <a:close/>
                </a:path>
              </a:pathLst>
            </a:custGeom>
            <a:solidFill>
              <a:srgbClr val="E7823E"/>
            </a:solidFill>
          </p:spPr>
        </p:sp>
      </p:grpSp>
      <p:grpSp>
        <p:nvGrpSpPr>
          <p:cNvPr id="14" name="Group 14"/>
          <p:cNvGrpSpPr/>
          <p:nvPr/>
        </p:nvGrpSpPr>
        <p:grpSpPr>
          <a:xfrm>
            <a:off x="6975407" y="2759414"/>
            <a:ext cx="2599578" cy="1014838"/>
            <a:chOff x="0" y="0"/>
            <a:chExt cx="4902564" cy="191389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4902564" cy="1913890"/>
            </a:xfrm>
            <a:custGeom>
              <a:avLst/>
              <a:gdLst/>
              <a:ahLst/>
              <a:cxnLst/>
              <a:rect l="l" t="t" r="r" b="b"/>
              <a:pathLst>
                <a:path w="4902564" h="1913890">
                  <a:moveTo>
                    <a:pt x="4778104" y="1913890"/>
                  </a:moveTo>
                  <a:lnTo>
                    <a:pt x="124460" y="1913890"/>
                  </a:lnTo>
                  <a:cubicBezTo>
                    <a:pt x="55880" y="1913890"/>
                    <a:pt x="0" y="1858010"/>
                    <a:pt x="0" y="178943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778104" y="0"/>
                  </a:lnTo>
                  <a:cubicBezTo>
                    <a:pt x="4846684" y="0"/>
                    <a:pt x="4902564" y="55880"/>
                    <a:pt x="4902564" y="124460"/>
                  </a:cubicBezTo>
                  <a:lnTo>
                    <a:pt x="4902564" y="1789430"/>
                  </a:lnTo>
                  <a:cubicBezTo>
                    <a:pt x="4902564" y="1858010"/>
                    <a:pt x="4846684" y="1913890"/>
                    <a:pt x="4778104" y="1913890"/>
                  </a:cubicBezTo>
                  <a:close/>
                </a:path>
              </a:pathLst>
            </a:custGeom>
            <a:solidFill>
              <a:srgbClr val="E7823E"/>
            </a:solidFill>
          </p:spPr>
        </p:sp>
      </p:grpSp>
      <p:sp>
        <p:nvSpPr>
          <p:cNvPr id="16" name="TextBox 16"/>
          <p:cNvSpPr txBox="1"/>
          <p:nvPr/>
        </p:nvSpPr>
        <p:spPr>
          <a:xfrm>
            <a:off x="1867919" y="2941078"/>
            <a:ext cx="1643583" cy="584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400">
                <a:solidFill>
                  <a:srgbClr val="000000"/>
                </a:solidFill>
                <a:latin typeface="Open Sans Light Bold"/>
              </a:rPr>
              <a:t>Range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060707" y="2638818"/>
            <a:ext cx="2428979" cy="11893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400">
                <a:solidFill>
                  <a:srgbClr val="000000"/>
                </a:solidFill>
                <a:latin typeface="Open Sans Light Bold"/>
              </a:rPr>
              <a:t>Standard Deviation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4550857" y="2941078"/>
            <a:ext cx="1893805" cy="584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400">
                <a:solidFill>
                  <a:srgbClr val="000000"/>
                </a:solidFill>
                <a:latin typeface="Open Sans Light Bold"/>
              </a:rPr>
              <a:t>Variance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268381" y="2941078"/>
            <a:ext cx="1921608" cy="584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400">
                <a:solidFill>
                  <a:srgbClr val="000000"/>
                </a:solidFill>
                <a:latin typeface="Open Sans Light Bold"/>
              </a:rPr>
              <a:t>Quartile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52</TotalTime>
  <Words>519</Words>
  <Application>Microsoft Office PowerPoint</Application>
  <PresentationFormat>Custom</PresentationFormat>
  <Paragraphs>100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1" baseType="lpstr">
      <vt:lpstr>Open Sans Light</vt:lpstr>
      <vt:lpstr>Open Sans Light Bold</vt:lpstr>
      <vt:lpstr>Glacial Indifference</vt:lpstr>
      <vt:lpstr>Open Sans</vt:lpstr>
      <vt:lpstr>Glacial Indifference Bold</vt:lpstr>
      <vt:lpstr>Calibri</vt:lpstr>
      <vt:lpstr>Sifonn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Statistics</dc:title>
  <dc:creator>irfanfadhullah</dc:creator>
  <cp:lastModifiedBy>irfanfadhullah</cp:lastModifiedBy>
  <cp:revision>6</cp:revision>
  <dcterms:created xsi:type="dcterms:W3CDTF">2006-08-16T00:00:00Z</dcterms:created>
  <dcterms:modified xsi:type="dcterms:W3CDTF">2020-04-25T08:32:29Z</dcterms:modified>
  <dc:identifier>DAD6VYUl8mE</dc:identifier>
</cp:coreProperties>
</file>